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432" r:id="rId2"/>
    <p:sldId id="332" r:id="rId3"/>
    <p:sldId id="265" r:id="rId4"/>
    <p:sldId id="260" r:id="rId5"/>
    <p:sldId id="261" r:id="rId6"/>
    <p:sldId id="825" r:id="rId7"/>
    <p:sldId id="1058" r:id="rId8"/>
    <p:sldId id="334" r:id="rId9"/>
    <p:sldId id="417" r:id="rId10"/>
    <p:sldId id="430" r:id="rId11"/>
    <p:sldId id="431" r:id="rId12"/>
    <p:sldId id="719" r:id="rId13"/>
    <p:sldId id="730" r:id="rId14"/>
    <p:sldId id="998" r:id="rId15"/>
    <p:sldId id="999" r:id="rId16"/>
    <p:sldId id="1000" r:id="rId17"/>
    <p:sldId id="1001" r:id="rId18"/>
    <p:sldId id="1002" r:id="rId19"/>
    <p:sldId id="1003" r:id="rId20"/>
    <p:sldId id="1004" r:id="rId21"/>
    <p:sldId id="1005" r:id="rId22"/>
    <p:sldId id="1006" r:id="rId23"/>
    <p:sldId id="1009" r:id="rId24"/>
    <p:sldId id="1007" r:id="rId25"/>
    <p:sldId id="1010" r:id="rId26"/>
    <p:sldId id="1011" r:id="rId27"/>
    <p:sldId id="1012" r:id="rId28"/>
    <p:sldId id="1013" r:id="rId29"/>
    <p:sldId id="1014" r:id="rId30"/>
    <p:sldId id="1015" r:id="rId31"/>
    <p:sldId id="1016" r:id="rId32"/>
    <p:sldId id="1017" r:id="rId33"/>
    <p:sldId id="1018" r:id="rId34"/>
    <p:sldId id="1019" r:id="rId35"/>
    <p:sldId id="1056" r:id="rId36"/>
    <p:sldId id="1020" r:id="rId37"/>
    <p:sldId id="838" r:id="rId38"/>
    <p:sldId id="1021" r:id="rId39"/>
    <p:sldId id="1022" r:id="rId40"/>
    <p:sldId id="1025" r:id="rId41"/>
    <p:sldId id="1026" r:id="rId42"/>
    <p:sldId id="1027" r:id="rId43"/>
    <p:sldId id="1028" r:id="rId44"/>
    <p:sldId id="1029" r:id="rId45"/>
    <p:sldId id="1030" r:id="rId46"/>
    <p:sldId id="1031" r:id="rId47"/>
    <p:sldId id="1032" r:id="rId48"/>
    <p:sldId id="1033" r:id="rId49"/>
    <p:sldId id="1034" r:id="rId50"/>
    <p:sldId id="1035" r:id="rId51"/>
    <p:sldId id="1037" r:id="rId52"/>
    <p:sldId id="1038" r:id="rId53"/>
    <p:sldId id="1039" r:id="rId54"/>
    <p:sldId id="1040" r:id="rId55"/>
    <p:sldId id="1041" r:id="rId56"/>
    <p:sldId id="1042" r:id="rId57"/>
    <p:sldId id="1043" r:id="rId58"/>
    <p:sldId id="1044" r:id="rId59"/>
    <p:sldId id="1045" r:id="rId60"/>
    <p:sldId id="1046" r:id="rId61"/>
    <p:sldId id="795" r:id="rId62"/>
    <p:sldId id="925" r:id="rId63"/>
    <p:sldId id="707" r:id="rId64"/>
    <p:sldId id="1047" r:id="rId65"/>
    <p:sldId id="1048" r:id="rId66"/>
    <p:sldId id="1049" r:id="rId67"/>
    <p:sldId id="1050" r:id="rId68"/>
    <p:sldId id="1051" r:id="rId69"/>
    <p:sldId id="1052" r:id="rId70"/>
    <p:sldId id="1053" r:id="rId71"/>
    <p:sldId id="1054" r:id="rId72"/>
    <p:sldId id="1055" r:id="rId73"/>
    <p:sldId id="1008" r:id="rId74"/>
  </p:sldIdLst>
  <p:sldSz cx="6858000" cy="9906000" type="A4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A488322-F2BA-4B5B-9748-0D474271808F}" styleName="Estilo Médio 3 - 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5503" autoAdjust="0"/>
  </p:normalViewPr>
  <p:slideViewPr>
    <p:cSldViewPr>
      <p:cViewPr varScale="1">
        <p:scale>
          <a:sx n="71" d="100"/>
          <a:sy n="71" d="100"/>
        </p:scale>
        <p:origin x="1454" y="101"/>
      </p:cViewPr>
      <p:guideLst>
        <p:guide orient="horz" pos="31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BA2A66-B48B-47F8-AC9A-FEDAC4AB3E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8410AD7-19DE-4F08-BB13-EA41E12790CF}">
      <dgm:prSet phldrT="[Texto]"/>
      <dgm:spPr/>
      <dgm:t>
        <a:bodyPr/>
        <a:lstStyle/>
        <a:p>
          <a:r>
            <a:rPr lang="pt-BR" dirty="0" smtClean="0"/>
            <a:t>Símbolos utilizados</a:t>
          </a:r>
          <a:endParaRPr lang="pt-BR" dirty="0"/>
        </a:p>
      </dgm:t>
    </dgm:pt>
    <dgm:pt modelId="{E10FB0E1-D241-49F3-9520-A9B0859D9E69}" type="parTrans" cxnId="{76330170-7E60-4792-B079-1C499FAD9DAA}">
      <dgm:prSet/>
      <dgm:spPr/>
      <dgm:t>
        <a:bodyPr/>
        <a:lstStyle/>
        <a:p>
          <a:endParaRPr lang="pt-BR"/>
        </a:p>
      </dgm:t>
    </dgm:pt>
    <dgm:pt modelId="{01AD7CCA-B216-40D0-A36B-6EADA716E9AF}" type="sibTrans" cxnId="{76330170-7E60-4792-B079-1C499FAD9DAA}">
      <dgm:prSet/>
      <dgm:spPr/>
      <dgm:t>
        <a:bodyPr/>
        <a:lstStyle/>
        <a:p>
          <a:endParaRPr lang="pt-BR"/>
        </a:p>
      </dgm:t>
    </dgm:pt>
    <dgm:pt modelId="{5C25F760-6E7D-4397-8CC9-960701F6FE08}">
      <dgm:prSet phldrT="[Texto]"/>
      <dgm:spPr/>
      <dgm:t>
        <a:bodyPr/>
        <a:lstStyle/>
        <a:p>
          <a:r>
            <a:rPr lang="pt-BR" dirty="0" smtClean="0"/>
            <a:t>Neste conteúdo</a:t>
          </a:r>
          <a:endParaRPr lang="pt-BR" dirty="0"/>
        </a:p>
      </dgm:t>
    </dgm:pt>
    <dgm:pt modelId="{CB4A744D-2396-417C-9483-7997D918C221}" type="parTrans" cxnId="{AEA9B03C-14C7-464B-9ADB-98780ECAC6CC}">
      <dgm:prSet/>
      <dgm:spPr/>
      <dgm:t>
        <a:bodyPr/>
        <a:lstStyle/>
        <a:p>
          <a:endParaRPr lang="pt-BR"/>
        </a:p>
      </dgm:t>
    </dgm:pt>
    <dgm:pt modelId="{56221339-F28B-4B7A-AA44-8BCEFDD7E1D7}" type="sibTrans" cxnId="{AEA9B03C-14C7-464B-9ADB-98780ECAC6CC}">
      <dgm:prSet/>
      <dgm:spPr/>
      <dgm:t>
        <a:bodyPr/>
        <a:lstStyle/>
        <a:p>
          <a:endParaRPr lang="pt-BR"/>
        </a:p>
      </dgm:t>
    </dgm:pt>
    <dgm:pt modelId="{3C0ED75A-A021-4542-B6B5-5DFD76A6914B}" type="pres">
      <dgm:prSet presAssocID="{1BBA2A66-B48B-47F8-AC9A-FEDAC4AB3E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B347714-FF18-405B-AE05-B4F9A4050DCA}" type="pres">
      <dgm:prSet presAssocID="{E8410AD7-19DE-4F08-BB13-EA41E12790C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931F37B-104A-4A59-90FE-C5DA76E085D6}" type="pres">
      <dgm:prSet presAssocID="{E8410AD7-19DE-4F08-BB13-EA41E12790C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330170-7E60-4792-B079-1C499FAD9DAA}" srcId="{1BBA2A66-B48B-47F8-AC9A-FEDAC4AB3E0A}" destId="{E8410AD7-19DE-4F08-BB13-EA41E12790CF}" srcOrd="0" destOrd="0" parTransId="{E10FB0E1-D241-49F3-9520-A9B0859D9E69}" sibTransId="{01AD7CCA-B216-40D0-A36B-6EADA716E9AF}"/>
    <dgm:cxn modelId="{A30BCD57-1882-4725-890E-F77039297474}" type="presOf" srcId="{E8410AD7-19DE-4F08-BB13-EA41E12790CF}" destId="{EB347714-FF18-405B-AE05-B4F9A4050DCA}" srcOrd="0" destOrd="0" presId="urn:microsoft.com/office/officeart/2005/8/layout/vList2"/>
    <dgm:cxn modelId="{7F0454C2-75CD-474A-B764-83893524863F}" type="presOf" srcId="{1BBA2A66-B48B-47F8-AC9A-FEDAC4AB3E0A}" destId="{3C0ED75A-A021-4542-B6B5-5DFD76A6914B}" srcOrd="0" destOrd="0" presId="urn:microsoft.com/office/officeart/2005/8/layout/vList2"/>
    <dgm:cxn modelId="{AEA9B03C-14C7-464B-9ADB-98780ECAC6CC}" srcId="{E8410AD7-19DE-4F08-BB13-EA41E12790CF}" destId="{5C25F760-6E7D-4397-8CC9-960701F6FE08}" srcOrd="0" destOrd="0" parTransId="{CB4A744D-2396-417C-9483-7997D918C221}" sibTransId="{56221339-F28B-4B7A-AA44-8BCEFDD7E1D7}"/>
    <dgm:cxn modelId="{D006E179-9777-4B81-9D89-5ECD46BEF44F}" type="presOf" srcId="{5C25F760-6E7D-4397-8CC9-960701F6FE08}" destId="{4931F37B-104A-4A59-90FE-C5DA76E085D6}" srcOrd="0" destOrd="0" presId="urn:microsoft.com/office/officeart/2005/8/layout/vList2"/>
    <dgm:cxn modelId="{7271373D-0DC5-4C23-ABF9-8DE241102101}" type="presParOf" srcId="{3C0ED75A-A021-4542-B6B5-5DFD76A6914B}" destId="{EB347714-FF18-405B-AE05-B4F9A4050DCA}" srcOrd="0" destOrd="0" presId="urn:microsoft.com/office/officeart/2005/8/layout/vList2"/>
    <dgm:cxn modelId="{4D3CC6A2-BF30-47A4-9F5A-71E16CB9332D}" type="presParOf" srcId="{3C0ED75A-A021-4542-B6B5-5DFD76A6914B}" destId="{4931F37B-104A-4A59-90FE-C5DA76E085D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BA2A66-B48B-47F8-AC9A-FEDAC4AB3E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8410AD7-19DE-4F08-BB13-EA41E12790CF}">
      <dgm:prSet phldrT="[Texto]"/>
      <dgm:spPr/>
      <dgm:t>
        <a:bodyPr/>
        <a:lstStyle/>
        <a:p>
          <a:r>
            <a:rPr lang="pt-BR" dirty="0" smtClean="0"/>
            <a:t>Referências Bibliográficas</a:t>
          </a:r>
          <a:endParaRPr lang="pt-BR" dirty="0"/>
        </a:p>
      </dgm:t>
    </dgm:pt>
    <dgm:pt modelId="{E10FB0E1-D241-49F3-9520-A9B0859D9E69}" type="parTrans" cxnId="{76330170-7E60-4792-B079-1C499FAD9DAA}">
      <dgm:prSet/>
      <dgm:spPr/>
      <dgm:t>
        <a:bodyPr/>
        <a:lstStyle/>
        <a:p>
          <a:endParaRPr lang="pt-BR"/>
        </a:p>
      </dgm:t>
    </dgm:pt>
    <dgm:pt modelId="{01AD7CCA-B216-40D0-A36B-6EADA716E9AF}" type="sibTrans" cxnId="{76330170-7E60-4792-B079-1C499FAD9DAA}">
      <dgm:prSet/>
      <dgm:spPr/>
      <dgm:t>
        <a:bodyPr/>
        <a:lstStyle/>
        <a:p>
          <a:endParaRPr lang="pt-BR"/>
        </a:p>
      </dgm:t>
    </dgm:pt>
    <dgm:pt modelId="{5C25F760-6E7D-4397-8CC9-960701F6FE08}">
      <dgm:prSet phldrT="[Texto]"/>
      <dgm:spPr/>
      <dgm:t>
        <a:bodyPr/>
        <a:lstStyle/>
        <a:p>
          <a:endParaRPr lang="pt-BR" dirty="0"/>
        </a:p>
      </dgm:t>
    </dgm:pt>
    <dgm:pt modelId="{CB4A744D-2396-417C-9483-7997D918C221}" type="parTrans" cxnId="{AEA9B03C-14C7-464B-9ADB-98780ECAC6CC}">
      <dgm:prSet/>
      <dgm:spPr/>
      <dgm:t>
        <a:bodyPr/>
        <a:lstStyle/>
        <a:p>
          <a:endParaRPr lang="pt-BR"/>
        </a:p>
      </dgm:t>
    </dgm:pt>
    <dgm:pt modelId="{56221339-F28B-4B7A-AA44-8BCEFDD7E1D7}" type="sibTrans" cxnId="{AEA9B03C-14C7-464B-9ADB-98780ECAC6CC}">
      <dgm:prSet/>
      <dgm:spPr/>
      <dgm:t>
        <a:bodyPr/>
        <a:lstStyle/>
        <a:p>
          <a:endParaRPr lang="pt-BR"/>
        </a:p>
      </dgm:t>
    </dgm:pt>
    <dgm:pt modelId="{3C0ED75A-A021-4542-B6B5-5DFD76A6914B}" type="pres">
      <dgm:prSet presAssocID="{1BBA2A66-B48B-47F8-AC9A-FEDAC4AB3E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B347714-FF18-405B-AE05-B4F9A4050DCA}" type="pres">
      <dgm:prSet presAssocID="{E8410AD7-19DE-4F08-BB13-EA41E12790C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931F37B-104A-4A59-90FE-C5DA76E085D6}" type="pres">
      <dgm:prSet presAssocID="{E8410AD7-19DE-4F08-BB13-EA41E12790C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330170-7E60-4792-B079-1C499FAD9DAA}" srcId="{1BBA2A66-B48B-47F8-AC9A-FEDAC4AB3E0A}" destId="{E8410AD7-19DE-4F08-BB13-EA41E12790CF}" srcOrd="0" destOrd="0" parTransId="{E10FB0E1-D241-49F3-9520-A9B0859D9E69}" sibTransId="{01AD7CCA-B216-40D0-A36B-6EADA716E9AF}"/>
    <dgm:cxn modelId="{AEA9B03C-14C7-464B-9ADB-98780ECAC6CC}" srcId="{E8410AD7-19DE-4F08-BB13-EA41E12790CF}" destId="{5C25F760-6E7D-4397-8CC9-960701F6FE08}" srcOrd="0" destOrd="0" parTransId="{CB4A744D-2396-417C-9483-7997D918C221}" sibTransId="{56221339-F28B-4B7A-AA44-8BCEFDD7E1D7}"/>
    <dgm:cxn modelId="{404801BD-0228-4CEE-AD68-B25CA8CB2425}" type="presOf" srcId="{E8410AD7-19DE-4F08-BB13-EA41E12790CF}" destId="{EB347714-FF18-405B-AE05-B4F9A4050DCA}" srcOrd="0" destOrd="0" presId="urn:microsoft.com/office/officeart/2005/8/layout/vList2"/>
    <dgm:cxn modelId="{B4D4BCB3-B1C6-43E4-A6F5-99825AA51DAA}" type="presOf" srcId="{5C25F760-6E7D-4397-8CC9-960701F6FE08}" destId="{4931F37B-104A-4A59-90FE-C5DA76E085D6}" srcOrd="0" destOrd="0" presId="urn:microsoft.com/office/officeart/2005/8/layout/vList2"/>
    <dgm:cxn modelId="{BB13FDB0-320F-40D0-B15D-2C4525DDE541}" type="presOf" srcId="{1BBA2A66-B48B-47F8-AC9A-FEDAC4AB3E0A}" destId="{3C0ED75A-A021-4542-B6B5-5DFD76A6914B}" srcOrd="0" destOrd="0" presId="urn:microsoft.com/office/officeart/2005/8/layout/vList2"/>
    <dgm:cxn modelId="{B24FBB25-E198-432D-B461-1F4F90E8A57C}" type="presParOf" srcId="{3C0ED75A-A021-4542-B6B5-5DFD76A6914B}" destId="{EB347714-FF18-405B-AE05-B4F9A4050DCA}" srcOrd="0" destOrd="0" presId="urn:microsoft.com/office/officeart/2005/8/layout/vList2"/>
    <dgm:cxn modelId="{C66FEE1F-FF59-438B-9C22-819893110204}" type="presParOf" srcId="{3C0ED75A-A021-4542-B6B5-5DFD76A6914B}" destId="{4931F37B-104A-4A59-90FE-C5DA76E085D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BA2A66-B48B-47F8-AC9A-FEDAC4AB3E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8410AD7-19DE-4F08-BB13-EA41E12790CF}">
      <dgm:prSet phldrT="[Texto]"/>
      <dgm:spPr/>
      <dgm:t>
        <a:bodyPr/>
        <a:lstStyle/>
        <a:p>
          <a:r>
            <a:rPr lang="pt-BR" dirty="0" smtClean="0"/>
            <a:t>Construção do conhecimento</a:t>
          </a:r>
          <a:endParaRPr lang="pt-BR" dirty="0"/>
        </a:p>
      </dgm:t>
    </dgm:pt>
    <dgm:pt modelId="{E10FB0E1-D241-49F3-9520-A9B0859D9E69}" type="parTrans" cxnId="{76330170-7E60-4792-B079-1C499FAD9DAA}">
      <dgm:prSet/>
      <dgm:spPr/>
      <dgm:t>
        <a:bodyPr/>
        <a:lstStyle/>
        <a:p>
          <a:endParaRPr lang="pt-BR"/>
        </a:p>
      </dgm:t>
    </dgm:pt>
    <dgm:pt modelId="{01AD7CCA-B216-40D0-A36B-6EADA716E9AF}" type="sibTrans" cxnId="{76330170-7E60-4792-B079-1C499FAD9DAA}">
      <dgm:prSet/>
      <dgm:spPr/>
      <dgm:t>
        <a:bodyPr/>
        <a:lstStyle/>
        <a:p>
          <a:endParaRPr lang="pt-BR"/>
        </a:p>
      </dgm:t>
    </dgm:pt>
    <dgm:pt modelId="{5C25F760-6E7D-4397-8CC9-960701F6FE08}">
      <dgm:prSet phldrT="[Texto]"/>
      <dgm:spPr/>
      <dgm:t>
        <a:bodyPr/>
        <a:lstStyle/>
        <a:p>
          <a:r>
            <a:rPr lang="pt-BR" dirty="0" smtClean="0"/>
            <a:t>Introdução</a:t>
          </a:r>
          <a:endParaRPr lang="pt-BR" dirty="0"/>
        </a:p>
      </dgm:t>
    </dgm:pt>
    <dgm:pt modelId="{CB4A744D-2396-417C-9483-7997D918C221}" type="parTrans" cxnId="{AEA9B03C-14C7-464B-9ADB-98780ECAC6CC}">
      <dgm:prSet/>
      <dgm:spPr/>
      <dgm:t>
        <a:bodyPr/>
        <a:lstStyle/>
        <a:p>
          <a:endParaRPr lang="pt-BR"/>
        </a:p>
      </dgm:t>
    </dgm:pt>
    <dgm:pt modelId="{56221339-F28B-4B7A-AA44-8BCEFDD7E1D7}" type="sibTrans" cxnId="{AEA9B03C-14C7-464B-9ADB-98780ECAC6CC}">
      <dgm:prSet/>
      <dgm:spPr/>
      <dgm:t>
        <a:bodyPr/>
        <a:lstStyle/>
        <a:p>
          <a:endParaRPr lang="pt-BR"/>
        </a:p>
      </dgm:t>
    </dgm:pt>
    <dgm:pt modelId="{3C0ED75A-A021-4542-B6B5-5DFD76A6914B}" type="pres">
      <dgm:prSet presAssocID="{1BBA2A66-B48B-47F8-AC9A-FEDAC4AB3E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B347714-FF18-405B-AE05-B4F9A4050DCA}" type="pres">
      <dgm:prSet presAssocID="{E8410AD7-19DE-4F08-BB13-EA41E12790C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931F37B-104A-4A59-90FE-C5DA76E085D6}" type="pres">
      <dgm:prSet presAssocID="{E8410AD7-19DE-4F08-BB13-EA41E12790C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330170-7E60-4792-B079-1C499FAD9DAA}" srcId="{1BBA2A66-B48B-47F8-AC9A-FEDAC4AB3E0A}" destId="{E8410AD7-19DE-4F08-BB13-EA41E12790CF}" srcOrd="0" destOrd="0" parTransId="{E10FB0E1-D241-49F3-9520-A9B0859D9E69}" sibTransId="{01AD7CCA-B216-40D0-A36B-6EADA716E9AF}"/>
    <dgm:cxn modelId="{AEA9B03C-14C7-464B-9ADB-98780ECAC6CC}" srcId="{E8410AD7-19DE-4F08-BB13-EA41E12790CF}" destId="{5C25F760-6E7D-4397-8CC9-960701F6FE08}" srcOrd="0" destOrd="0" parTransId="{CB4A744D-2396-417C-9483-7997D918C221}" sibTransId="{56221339-F28B-4B7A-AA44-8BCEFDD7E1D7}"/>
    <dgm:cxn modelId="{9360B3D6-9984-49C3-80FA-A93FB8C5B52A}" type="presOf" srcId="{E8410AD7-19DE-4F08-BB13-EA41E12790CF}" destId="{EB347714-FF18-405B-AE05-B4F9A4050DCA}" srcOrd="0" destOrd="0" presId="urn:microsoft.com/office/officeart/2005/8/layout/vList2"/>
    <dgm:cxn modelId="{A302D611-A05F-4AB9-977A-C53FF18C8868}" type="presOf" srcId="{1BBA2A66-B48B-47F8-AC9A-FEDAC4AB3E0A}" destId="{3C0ED75A-A021-4542-B6B5-5DFD76A6914B}" srcOrd="0" destOrd="0" presId="urn:microsoft.com/office/officeart/2005/8/layout/vList2"/>
    <dgm:cxn modelId="{7E620863-F719-4652-B595-5FF64C30F6D2}" type="presOf" srcId="{5C25F760-6E7D-4397-8CC9-960701F6FE08}" destId="{4931F37B-104A-4A59-90FE-C5DA76E085D6}" srcOrd="0" destOrd="0" presId="urn:microsoft.com/office/officeart/2005/8/layout/vList2"/>
    <dgm:cxn modelId="{F94831B5-F150-4150-BC2D-ADB6C550C845}" type="presParOf" srcId="{3C0ED75A-A021-4542-B6B5-5DFD76A6914B}" destId="{EB347714-FF18-405B-AE05-B4F9A4050DCA}" srcOrd="0" destOrd="0" presId="urn:microsoft.com/office/officeart/2005/8/layout/vList2"/>
    <dgm:cxn modelId="{A0C706D8-6268-413F-BF37-B095012C0A6C}" type="presParOf" srcId="{3C0ED75A-A021-4542-B6B5-5DFD76A6914B}" destId="{4931F37B-104A-4A59-90FE-C5DA76E085D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BA2A66-B48B-47F8-AC9A-FEDAC4AB3E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8410AD7-19DE-4F08-BB13-EA41E12790CF}">
      <dgm:prSet phldrT="[Texto]"/>
      <dgm:spPr/>
      <dgm:t>
        <a:bodyPr/>
        <a:lstStyle/>
        <a:p>
          <a:r>
            <a:rPr lang="pt-BR" dirty="0" smtClean="0"/>
            <a:t>Construção do conhecimento</a:t>
          </a:r>
          <a:endParaRPr lang="pt-BR" dirty="0"/>
        </a:p>
      </dgm:t>
    </dgm:pt>
    <dgm:pt modelId="{E10FB0E1-D241-49F3-9520-A9B0859D9E69}" type="parTrans" cxnId="{76330170-7E60-4792-B079-1C499FAD9DAA}">
      <dgm:prSet/>
      <dgm:spPr/>
      <dgm:t>
        <a:bodyPr/>
        <a:lstStyle/>
        <a:p>
          <a:endParaRPr lang="pt-BR"/>
        </a:p>
      </dgm:t>
    </dgm:pt>
    <dgm:pt modelId="{01AD7CCA-B216-40D0-A36B-6EADA716E9AF}" type="sibTrans" cxnId="{76330170-7E60-4792-B079-1C499FAD9DAA}">
      <dgm:prSet/>
      <dgm:spPr/>
      <dgm:t>
        <a:bodyPr/>
        <a:lstStyle/>
        <a:p>
          <a:endParaRPr lang="pt-BR"/>
        </a:p>
      </dgm:t>
    </dgm:pt>
    <dgm:pt modelId="{5C25F760-6E7D-4397-8CC9-960701F6FE08}">
      <dgm:prSet phldrT="[Texto]"/>
      <dgm:spPr/>
      <dgm:t>
        <a:bodyPr/>
        <a:lstStyle/>
        <a:p>
          <a:r>
            <a:rPr lang="pt-BR" dirty="0" smtClean="0"/>
            <a:t>Introdução</a:t>
          </a:r>
          <a:endParaRPr lang="pt-BR" dirty="0"/>
        </a:p>
      </dgm:t>
    </dgm:pt>
    <dgm:pt modelId="{CB4A744D-2396-417C-9483-7997D918C221}" type="parTrans" cxnId="{AEA9B03C-14C7-464B-9ADB-98780ECAC6CC}">
      <dgm:prSet/>
      <dgm:spPr/>
      <dgm:t>
        <a:bodyPr/>
        <a:lstStyle/>
        <a:p>
          <a:endParaRPr lang="pt-BR"/>
        </a:p>
      </dgm:t>
    </dgm:pt>
    <dgm:pt modelId="{56221339-F28B-4B7A-AA44-8BCEFDD7E1D7}" type="sibTrans" cxnId="{AEA9B03C-14C7-464B-9ADB-98780ECAC6CC}">
      <dgm:prSet/>
      <dgm:spPr/>
      <dgm:t>
        <a:bodyPr/>
        <a:lstStyle/>
        <a:p>
          <a:endParaRPr lang="pt-BR"/>
        </a:p>
      </dgm:t>
    </dgm:pt>
    <dgm:pt modelId="{3C0ED75A-A021-4542-B6B5-5DFD76A6914B}" type="pres">
      <dgm:prSet presAssocID="{1BBA2A66-B48B-47F8-AC9A-FEDAC4AB3E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B347714-FF18-405B-AE05-B4F9A4050DCA}" type="pres">
      <dgm:prSet presAssocID="{E8410AD7-19DE-4F08-BB13-EA41E12790C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931F37B-104A-4A59-90FE-C5DA76E085D6}" type="pres">
      <dgm:prSet presAssocID="{E8410AD7-19DE-4F08-BB13-EA41E12790C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330170-7E60-4792-B079-1C499FAD9DAA}" srcId="{1BBA2A66-B48B-47F8-AC9A-FEDAC4AB3E0A}" destId="{E8410AD7-19DE-4F08-BB13-EA41E12790CF}" srcOrd="0" destOrd="0" parTransId="{E10FB0E1-D241-49F3-9520-A9B0859D9E69}" sibTransId="{01AD7CCA-B216-40D0-A36B-6EADA716E9AF}"/>
    <dgm:cxn modelId="{FC963C2A-C650-4829-83C8-3FA9CB16C1DB}" type="presOf" srcId="{5C25F760-6E7D-4397-8CC9-960701F6FE08}" destId="{4931F37B-104A-4A59-90FE-C5DA76E085D6}" srcOrd="0" destOrd="0" presId="urn:microsoft.com/office/officeart/2005/8/layout/vList2"/>
    <dgm:cxn modelId="{AEA9B03C-14C7-464B-9ADB-98780ECAC6CC}" srcId="{E8410AD7-19DE-4F08-BB13-EA41E12790CF}" destId="{5C25F760-6E7D-4397-8CC9-960701F6FE08}" srcOrd="0" destOrd="0" parTransId="{CB4A744D-2396-417C-9483-7997D918C221}" sibTransId="{56221339-F28B-4B7A-AA44-8BCEFDD7E1D7}"/>
    <dgm:cxn modelId="{00B3EA05-B65E-49AF-8D3C-D2CE777F58C1}" type="presOf" srcId="{E8410AD7-19DE-4F08-BB13-EA41E12790CF}" destId="{EB347714-FF18-405B-AE05-B4F9A4050DCA}" srcOrd="0" destOrd="0" presId="urn:microsoft.com/office/officeart/2005/8/layout/vList2"/>
    <dgm:cxn modelId="{5F7458D7-A990-4CD9-B6BF-7007B3EF2308}" type="presOf" srcId="{1BBA2A66-B48B-47F8-AC9A-FEDAC4AB3E0A}" destId="{3C0ED75A-A021-4542-B6B5-5DFD76A6914B}" srcOrd="0" destOrd="0" presId="urn:microsoft.com/office/officeart/2005/8/layout/vList2"/>
    <dgm:cxn modelId="{1DAC0079-DFA6-4A30-AA6B-AD690A4FE9C1}" type="presParOf" srcId="{3C0ED75A-A021-4542-B6B5-5DFD76A6914B}" destId="{EB347714-FF18-405B-AE05-B4F9A4050DCA}" srcOrd="0" destOrd="0" presId="urn:microsoft.com/office/officeart/2005/8/layout/vList2"/>
    <dgm:cxn modelId="{43C07097-0BE9-4380-B9A6-9B5073F4C1C3}" type="presParOf" srcId="{3C0ED75A-A021-4542-B6B5-5DFD76A6914B}" destId="{4931F37B-104A-4A59-90FE-C5DA76E085D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47714-FF18-405B-AE05-B4F9A4050DCA}">
      <dsp:nvSpPr>
        <dsp:cNvPr id="0" name=""/>
        <dsp:cNvSpPr/>
      </dsp:nvSpPr>
      <dsp:spPr>
        <a:xfrm>
          <a:off x="0" y="6135"/>
          <a:ext cx="3076127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 smtClean="0"/>
            <a:t>Símbolos utilizados</a:t>
          </a:r>
          <a:endParaRPr lang="pt-BR" sz="1900" kern="1200" dirty="0"/>
        </a:p>
      </dsp:txBody>
      <dsp:txXfrm>
        <a:off x="22246" y="28381"/>
        <a:ext cx="3031635" cy="411223"/>
      </dsp:txXfrm>
    </dsp:sp>
    <dsp:sp modelId="{4931F37B-104A-4A59-90FE-C5DA76E085D6}">
      <dsp:nvSpPr>
        <dsp:cNvPr id="0" name=""/>
        <dsp:cNvSpPr/>
      </dsp:nvSpPr>
      <dsp:spPr>
        <a:xfrm>
          <a:off x="0" y="461850"/>
          <a:ext cx="3076127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67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500" kern="1200" dirty="0" smtClean="0"/>
            <a:t>Neste conteúdo</a:t>
          </a:r>
          <a:endParaRPr lang="pt-BR" sz="1500" kern="1200" dirty="0"/>
        </a:p>
      </dsp:txBody>
      <dsp:txXfrm>
        <a:off x="0" y="461850"/>
        <a:ext cx="3076127" cy="3146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47714-FF18-405B-AE05-B4F9A4050DCA}">
      <dsp:nvSpPr>
        <dsp:cNvPr id="0" name=""/>
        <dsp:cNvSpPr/>
      </dsp:nvSpPr>
      <dsp:spPr>
        <a:xfrm>
          <a:off x="0" y="6135"/>
          <a:ext cx="3076127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 smtClean="0"/>
            <a:t>Referências Bibliográficas</a:t>
          </a:r>
          <a:endParaRPr lang="pt-BR" sz="1900" kern="1200" dirty="0"/>
        </a:p>
      </dsp:txBody>
      <dsp:txXfrm>
        <a:off x="22246" y="28381"/>
        <a:ext cx="3031635" cy="411223"/>
      </dsp:txXfrm>
    </dsp:sp>
    <dsp:sp modelId="{4931F37B-104A-4A59-90FE-C5DA76E085D6}">
      <dsp:nvSpPr>
        <dsp:cNvPr id="0" name=""/>
        <dsp:cNvSpPr/>
      </dsp:nvSpPr>
      <dsp:spPr>
        <a:xfrm>
          <a:off x="0" y="461850"/>
          <a:ext cx="3076127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67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pt-BR" sz="1500" kern="1200" dirty="0"/>
        </a:p>
      </dsp:txBody>
      <dsp:txXfrm>
        <a:off x="0" y="461850"/>
        <a:ext cx="3076127" cy="314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47714-FF18-405B-AE05-B4F9A4050DCA}">
      <dsp:nvSpPr>
        <dsp:cNvPr id="0" name=""/>
        <dsp:cNvSpPr/>
      </dsp:nvSpPr>
      <dsp:spPr>
        <a:xfrm>
          <a:off x="0" y="26407"/>
          <a:ext cx="3076127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Construção do conhecimento</a:t>
          </a:r>
          <a:endParaRPr lang="pt-BR" sz="1800" kern="1200" dirty="0"/>
        </a:p>
      </dsp:txBody>
      <dsp:txXfrm>
        <a:off x="21075" y="47482"/>
        <a:ext cx="3033977" cy="389580"/>
      </dsp:txXfrm>
    </dsp:sp>
    <dsp:sp modelId="{4931F37B-104A-4A59-90FE-C5DA76E085D6}">
      <dsp:nvSpPr>
        <dsp:cNvPr id="0" name=""/>
        <dsp:cNvSpPr/>
      </dsp:nvSpPr>
      <dsp:spPr>
        <a:xfrm>
          <a:off x="0" y="458137"/>
          <a:ext cx="3076127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6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400" kern="1200" dirty="0" smtClean="0"/>
            <a:t>Introdução</a:t>
          </a:r>
          <a:endParaRPr lang="pt-BR" sz="1400" kern="1200" dirty="0"/>
        </a:p>
      </dsp:txBody>
      <dsp:txXfrm>
        <a:off x="0" y="458137"/>
        <a:ext cx="3076127" cy="298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47714-FF18-405B-AE05-B4F9A4050DCA}">
      <dsp:nvSpPr>
        <dsp:cNvPr id="0" name=""/>
        <dsp:cNvSpPr/>
      </dsp:nvSpPr>
      <dsp:spPr>
        <a:xfrm>
          <a:off x="0" y="26407"/>
          <a:ext cx="3076127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Construção do conhecimento</a:t>
          </a:r>
          <a:endParaRPr lang="pt-BR" sz="1800" kern="1200" dirty="0"/>
        </a:p>
      </dsp:txBody>
      <dsp:txXfrm>
        <a:off x="21075" y="47482"/>
        <a:ext cx="3033977" cy="389580"/>
      </dsp:txXfrm>
    </dsp:sp>
    <dsp:sp modelId="{4931F37B-104A-4A59-90FE-C5DA76E085D6}">
      <dsp:nvSpPr>
        <dsp:cNvPr id="0" name=""/>
        <dsp:cNvSpPr/>
      </dsp:nvSpPr>
      <dsp:spPr>
        <a:xfrm>
          <a:off x="0" y="458137"/>
          <a:ext cx="3076127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6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400" kern="1200" dirty="0" smtClean="0"/>
            <a:t>Introdução</a:t>
          </a:r>
          <a:endParaRPr lang="pt-BR" sz="1400" kern="1200" dirty="0"/>
        </a:p>
      </dsp:txBody>
      <dsp:txXfrm>
        <a:off x="0" y="458137"/>
        <a:ext cx="3076127" cy="298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A70C2-435F-480A-9E8A-718A05BABD61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0FC5E-261C-4E4F-917B-883B78CDF3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5865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0FC5E-261C-4E4F-917B-883B78CDF33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5142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0FC5E-261C-4E4F-917B-883B78CDF334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730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14350" y="3077284"/>
            <a:ext cx="5829300" cy="2123369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18/04/2021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18/04/2021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72050" y="396703"/>
            <a:ext cx="1543050" cy="8452203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96703"/>
            <a:ext cx="4514850" cy="8452203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18/04/2021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18/04/2021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1735" y="6365524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41735" y="4198588"/>
            <a:ext cx="5829300" cy="2166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18/04/2021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42900" y="2311402"/>
            <a:ext cx="3028950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486150" y="2311402"/>
            <a:ext cx="3028950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18/04/2021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2901" y="2217385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42901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3483770" y="2217385"/>
            <a:ext cx="3031332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3483770" y="3141486"/>
            <a:ext cx="3031332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18/04/2021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18/04/2021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18/04/2021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2901" y="394405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81288" y="394409"/>
            <a:ext cx="3833812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342901" y="2072924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18/04/2021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18/04/2021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2900" y="2311402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342900" y="9181398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00DB3-DBF0-4086-B675-117E7A9610B8}" type="datetimeFigureOut">
              <a:rPr lang="pt-BR" smtClean="0"/>
              <a:pPr/>
              <a:t>18/04/2021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343150" y="9181398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4914900" y="9181398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1.jpeg"/><Relationship Id="rId7" Type="http://schemas.openxmlformats.org/officeDocument/2006/relationships/diagramData" Target="../diagrams/data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microsoft.com/office/2007/relationships/diagramDrawing" Target="../diagrams/drawing3.xml"/><Relationship Id="rId5" Type="http://schemas.openxmlformats.org/officeDocument/2006/relationships/hyperlink" Target="https://www.youtube.com/watch?v=BoMmj_Xt-pk" TargetMode="External"/><Relationship Id="rId10" Type="http://schemas.openxmlformats.org/officeDocument/2006/relationships/diagramColors" Target="../diagrams/colors3.xml"/><Relationship Id="rId4" Type="http://schemas.openxmlformats.org/officeDocument/2006/relationships/image" Target="../media/image11.png"/><Relationship Id="rId9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4.xml"/><Relationship Id="rId5" Type="http://schemas.openxmlformats.org/officeDocument/2006/relationships/image" Target="../media/image23.png"/><Relationship Id="rId10" Type="http://schemas.microsoft.com/office/2007/relationships/diagramDrawing" Target="../diagrams/drawing4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hyperlink" Target="http://www.youtube.com/c/JMarySystems/playlists?view_as=subscriber" TargetMode="External"/><Relationship Id="rId7" Type="http://schemas.openxmlformats.org/officeDocument/2006/relationships/image" Target="../media/image3.png"/><Relationship Id="rId12" Type="http://schemas.openxmlformats.org/officeDocument/2006/relationships/hyperlink" Target="mailto:jmarysystems@mail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11" Type="http://schemas.openxmlformats.org/officeDocument/2006/relationships/hyperlink" Target="http://www.jmarysystems.com.br/" TargetMode="External"/><Relationship Id="rId5" Type="http://schemas.openxmlformats.org/officeDocument/2006/relationships/hyperlink" Target="https://github.com/jmarysystems?tab=repositories" TargetMode="External"/><Relationship Id="rId10" Type="http://schemas.openxmlformats.org/officeDocument/2006/relationships/hyperlink" Target="http://www.jmarysystems.com.br/Perguntas_e_Respostas/Perguntas_e_Respostas.html" TargetMode="External"/><Relationship Id="rId4" Type="http://schemas.openxmlformats.org/officeDocument/2006/relationships/hyperlink" Target="http://www.jmarysystems.com.br/Leitura_e_Aprendizagem/Leitura_e_Aprendizagem.html" TargetMode="External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jpeg"/><Relationship Id="rId7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jpeg"/><Relationship Id="rId7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jpeg"/><Relationship Id="rId7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.jpeg"/><Relationship Id="rId7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jpeg"/><Relationship Id="rId21" Type="http://schemas.openxmlformats.org/officeDocument/2006/relationships/image" Target="../media/image23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4.jpeg"/><Relationship Id="rId17" Type="http://schemas.openxmlformats.org/officeDocument/2006/relationships/image" Target="../media/image19.png"/><Relationship Id="rId2" Type="http://schemas.openxmlformats.org/officeDocument/2006/relationships/image" Target="../media/image2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3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diagramData" Target="../diagrams/data1.xml"/><Relationship Id="rId9" Type="http://schemas.openxmlformats.org/officeDocument/2006/relationships/image" Target="../media/image11.png"/><Relationship Id="rId14" Type="http://schemas.openxmlformats.org/officeDocument/2006/relationships/image" Target="../media/image16.jpeg"/><Relationship Id="rId2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25.png"/><Relationship Id="rId4" Type="http://schemas.openxmlformats.org/officeDocument/2006/relationships/diagramData" Target="../diagrams/data2.xml"/><Relationship Id="rId9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144" y="7203488"/>
            <a:ext cx="1643074" cy="2286016"/>
          </a:xfrm>
          <a:prstGeom prst="rect">
            <a:avLst/>
          </a:prstGeom>
          <a:noFill/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428604" y="1023910"/>
            <a:ext cx="6286544" cy="8358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ruz 2"/>
          <p:cNvSpPr/>
          <p:nvPr/>
        </p:nvSpPr>
        <p:spPr>
          <a:xfrm>
            <a:off x="4378214" y="7563528"/>
            <a:ext cx="504626" cy="504056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ruz 10"/>
          <p:cNvSpPr/>
          <p:nvPr/>
        </p:nvSpPr>
        <p:spPr>
          <a:xfrm>
            <a:off x="3794740" y="7563528"/>
            <a:ext cx="504626" cy="504056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Conector reto 17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0" name="Cruz 19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ruz 21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3283136" y="7203488"/>
            <a:ext cx="70866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3" name="Retângulo 12"/>
          <p:cNvSpPr/>
          <p:nvPr/>
        </p:nvSpPr>
        <p:spPr>
          <a:xfrm>
            <a:off x="4789317" y="7203488"/>
            <a:ext cx="70022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5" name="Retângulo 1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6" name="Retângulo 1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5029161" y="1121924"/>
            <a:ext cx="172036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00" dirty="0" smtClean="0"/>
              <a:t>Baixe este projeto </a:t>
            </a:r>
          </a:p>
          <a:p>
            <a:r>
              <a:rPr lang="pt-BR" sz="1300" dirty="0" smtClean="0"/>
              <a:t>em Java no Github.</a:t>
            </a:r>
            <a:endParaRPr lang="pt-BR" sz="1300" dirty="0"/>
          </a:p>
        </p:txBody>
      </p:sp>
      <p:pic>
        <p:nvPicPr>
          <p:cNvPr id="29" name="Picture 2" descr="GitHub lança aplicativo oficial para Android e permite acesso antecipado -  TudoCelular.co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1" t="5073" r="28638" b="3599"/>
          <a:stretch/>
        </p:blipFill>
        <p:spPr bwMode="auto">
          <a:xfrm>
            <a:off x="4795432" y="1208060"/>
            <a:ext cx="306017" cy="28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tângulo 31"/>
          <p:cNvSpPr/>
          <p:nvPr/>
        </p:nvSpPr>
        <p:spPr>
          <a:xfrm>
            <a:off x="751648" y="7113240"/>
            <a:ext cx="785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PARTE</a:t>
            </a:r>
            <a:endParaRPr lang="pt-BR" dirty="0"/>
          </a:p>
        </p:txBody>
      </p:sp>
      <p:sp>
        <p:nvSpPr>
          <p:cNvPr id="31" name="Retângulo 30"/>
          <p:cNvSpPr/>
          <p:nvPr/>
        </p:nvSpPr>
        <p:spPr>
          <a:xfrm>
            <a:off x="555081" y="6758626"/>
            <a:ext cx="109138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600" b="1" dirty="0" smtClean="0"/>
              <a:t>2</a:t>
            </a:r>
            <a:endParaRPr lang="pt-BR" sz="9600" dirty="0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6"/>
          <a:srcRect b="1196"/>
          <a:stretch/>
        </p:blipFill>
        <p:spPr>
          <a:xfrm>
            <a:off x="555081" y="1568664"/>
            <a:ext cx="6042271" cy="558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0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grpSp>
        <p:nvGrpSpPr>
          <p:cNvPr id="2" name="Grupo 1"/>
          <p:cNvGrpSpPr/>
          <p:nvPr/>
        </p:nvGrpSpPr>
        <p:grpSpPr>
          <a:xfrm>
            <a:off x="377263" y="1784648"/>
            <a:ext cx="6083295" cy="548692"/>
            <a:chOff x="348267" y="1928692"/>
            <a:chExt cx="6063113" cy="548692"/>
          </a:xfrm>
        </p:grpSpPr>
        <p:sp>
          <p:nvSpPr>
            <p:cNvPr id="14" name="Retângulo de cantos arredondados 13"/>
            <p:cNvSpPr/>
            <p:nvPr/>
          </p:nvSpPr>
          <p:spPr>
            <a:xfrm>
              <a:off x="348267" y="1928692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Para início de conversa</a:t>
              </a:r>
            </a:p>
          </p:txBody>
        </p:sp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771" y="1977444"/>
              <a:ext cx="482949" cy="446489"/>
            </a:xfrm>
            <a:prstGeom prst="rect">
              <a:avLst/>
            </a:prstGeom>
          </p:spPr>
        </p:pic>
      </p:grpSp>
      <p:sp>
        <p:nvSpPr>
          <p:cNvPr id="21" name="Retângulo de cantos arredondados 20"/>
          <p:cNvSpPr/>
          <p:nvPr/>
        </p:nvSpPr>
        <p:spPr>
          <a:xfrm>
            <a:off x="384070" y="2336145"/>
            <a:ext cx="6063113" cy="153673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400" dirty="0"/>
              <a:t>Vamos começar a </a:t>
            </a:r>
            <a:r>
              <a:rPr lang="pt-BR" sz="1400" dirty="0" smtClean="0"/>
              <a:t>construção do conhecimento </a:t>
            </a:r>
            <a:r>
              <a:rPr lang="pt-BR" sz="1400" dirty="0"/>
              <a:t>neste oceano de letras, sílabas, palavras, frases e versos que bem estruturados produzem e </a:t>
            </a:r>
            <a:r>
              <a:rPr lang="pt-BR" sz="1400" dirty="0" smtClean="0"/>
              <a:t>transmitem </a:t>
            </a:r>
            <a:r>
              <a:rPr lang="pt-BR" sz="1400" dirty="0"/>
              <a:t>conhecimento.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/>
              <a:t>Para aprender, uma boa leitura ou várias até fixar o que foi lido é o primeiro passo no mundo do conhecimento. O segundo passo é a resolução dos exercícios escritos à mão e no mesmo dia estudado.</a:t>
            </a:r>
          </a:p>
        </p:txBody>
      </p:sp>
      <p:sp>
        <p:nvSpPr>
          <p:cNvPr id="29" name="Retângulo de cantos arredondados 28"/>
          <p:cNvSpPr/>
          <p:nvPr/>
        </p:nvSpPr>
        <p:spPr>
          <a:xfrm>
            <a:off x="377263" y="4576794"/>
            <a:ext cx="6063113" cy="498471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just"/>
            <a:r>
              <a:rPr lang="pt-BR" sz="1400" dirty="0" smtClean="0"/>
              <a:t>Nesta disciplina ou qualquer outra, você precisa absorver o que estuda.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/>
              <a:t>Por isso após você estudar </a:t>
            </a:r>
            <a:r>
              <a:rPr lang="pt-BR" sz="1400" dirty="0" smtClean="0"/>
              <a:t>todo ou parte do </a:t>
            </a:r>
            <a:r>
              <a:rPr lang="pt-BR" sz="1400" dirty="0"/>
              <a:t>conteúdo desta disciplina, resolva os </a:t>
            </a:r>
            <a:r>
              <a:rPr lang="pt-BR" sz="1400" dirty="0" smtClean="0"/>
              <a:t>exercícios ou crie alguns você mesmo com suas anotações.</a:t>
            </a:r>
            <a:endParaRPr lang="pt-BR" sz="1400" dirty="0"/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Lembrando que o estudo é feito após assistir a aula, assistir a aula não é estudar.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Todo conteúdo após estudado é necessário ser feito a resolução dos exercícios para poder fixar o conhecimento.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No entanto os exercícios tem de serem escritos e resolvidos no caderno à mão, após o estudo do conteúdo e no mesmo dia.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Caso se interesse mais sobre estas táticas condicionadas a nós seres humanos criadas, desenvolvidas e aperfeiçoadas durante décadas, assista a palestra do gênio e super.:</a:t>
            </a:r>
          </a:p>
          <a:p>
            <a:pPr algn="just"/>
            <a:endParaRPr lang="pt-BR" sz="1400" dirty="0" smtClean="0"/>
          </a:p>
          <a:p>
            <a:pPr algn="just"/>
            <a:r>
              <a:rPr lang="pt-BR" sz="1400" b="1" dirty="0"/>
              <a:t>Prof Pierluigi Piazzi </a:t>
            </a:r>
            <a:endParaRPr lang="pt-BR" sz="1400" b="1" dirty="0" smtClean="0"/>
          </a:p>
          <a:p>
            <a:pPr algn="just"/>
            <a:endParaRPr lang="pt-BR" sz="1400" b="1" dirty="0"/>
          </a:p>
          <a:p>
            <a:pPr algn="just"/>
            <a:r>
              <a:rPr lang="pt-BR" sz="1400" b="1" dirty="0" smtClean="0">
                <a:hlinkClick r:id="rId5"/>
              </a:rPr>
              <a:t>Link:</a:t>
            </a:r>
            <a:r>
              <a:rPr lang="pt-BR" sz="1400" b="1" dirty="0"/>
              <a:t> </a:t>
            </a:r>
            <a:r>
              <a:rPr lang="pt-BR" sz="1400" b="1" dirty="0" smtClean="0"/>
              <a:t>https</a:t>
            </a:r>
            <a:r>
              <a:rPr lang="pt-BR" sz="1400" b="1" dirty="0"/>
              <a:t>://www.youtube.com/watch?v=BoMmj_Xt-pk</a:t>
            </a:r>
          </a:p>
          <a:p>
            <a:pPr algn="just"/>
            <a:r>
              <a:rPr lang="pt-BR" sz="1400" dirty="0" smtClean="0"/>
              <a:t>  </a:t>
            </a:r>
            <a:endParaRPr lang="pt-BR" sz="1400" dirty="0"/>
          </a:p>
        </p:txBody>
      </p:sp>
      <p:grpSp>
        <p:nvGrpSpPr>
          <p:cNvPr id="26" name="Grupo 25"/>
          <p:cNvGrpSpPr/>
          <p:nvPr/>
        </p:nvGrpSpPr>
        <p:grpSpPr>
          <a:xfrm>
            <a:off x="384069" y="4016896"/>
            <a:ext cx="6063113" cy="548692"/>
            <a:chOff x="348266" y="2575709"/>
            <a:chExt cx="6063113" cy="548692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48266" y="2575709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Orientação da disciplina</a:t>
              </a:r>
              <a:endParaRPr lang="pt-BR" dirty="0"/>
            </a:p>
          </p:txBody>
        </p:sp>
        <p:pic>
          <p:nvPicPr>
            <p:cNvPr id="28" name="Imagem 27"/>
            <p:cNvPicPr>
              <a:picLocks noChangeAspect="1"/>
            </p:cNvPicPr>
            <p:nvPr/>
          </p:nvPicPr>
          <p:blipFill rotWithShape="1">
            <a:blip r:embed="rId6"/>
            <a:srcRect l="6321" t="6321" r="6320" b="6320"/>
            <a:stretch/>
          </p:blipFill>
          <p:spPr>
            <a:xfrm>
              <a:off x="401489" y="2597505"/>
              <a:ext cx="579239" cy="505099"/>
            </a:xfrm>
            <a:prstGeom prst="rect">
              <a:avLst/>
            </a:prstGeom>
          </p:spPr>
        </p:pic>
      </p:grpSp>
      <p:sp>
        <p:nvSpPr>
          <p:cNvPr id="31" name="Cruz 30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ruz 31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34" name="Retângulo 33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aphicFrame>
        <p:nvGraphicFramePr>
          <p:cNvPr id="23" name="Diagrama 22"/>
          <p:cNvGraphicFramePr/>
          <p:nvPr>
            <p:extLst/>
          </p:nvPr>
        </p:nvGraphicFramePr>
        <p:xfrm>
          <a:off x="352873" y="1041002"/>
          <a:ext cx="3076127" cy="782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0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262050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1" name="Retângulo de cantos arredondados 20"/>
          <p:cNvSpPr/>
          <p:nvPr/>
        </p:nvSpPr>
        <p:spPr>
          <a:xfrm>
            <a:off x="384070" y="2373489"/>
            <a:ext cx="6063113" cy="22373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400" dirty="0"/>
              <a:t>Não se esqueça que em cada unidade você encontrará um vídeo que deverá ser assistido no momento </a:t>
            </a:r>
            <a:r>
              <a:rPr lang="pt-BR" sz="1400" dirty="0" smtClean="0"/>
              <a:t>indicado. 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Este </a:t>
            </a:r>
            <a:r>
              <a:rPr lang="pt-BR" sz="1400" dirty="0"/>
              <a:t>vídeo irá complementar </a:t>
            </a:r>
            <a:r>
              <a:rPr lang="pt-BR" sz="1400" dirty="0" smtClean="0"/>
              <a:t>este conteúdo a </a:t>
            </a:r>
            <a:r>
              <a:rPr lang="pt-BR" sz="1400" dirty="0"/>
              <a:t>fim de ampliar, ainda mais, o seu conhecimento acerca do tema tratado em cada unidade. </a:t>
            </a:r>
            <a:endParaRPr lang="pt-BR" sz="1400" dirty="0" smtClean="0"/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Ao </a:t>
            </a:r>
            <a:r>
              <a:rPr lang="pt-BR" sz="1400" dirty="0"/>
              <a:t>final de cada unidade você deverá realizar as </a:t>
            </a:r>
            <a:r>
              <a:rPr lang="pt-BR" sz="1400" dirty="0" smtClean="0"/>
              <a:t>atividades.</a:t>
            </a:r>
            <a:endParaRPr lang="pt-BR" sz="1400" dirty="0"/>
          </a:p>
        </p:txBody>
      </p:sp>
      <p:grpSp>
        <p:nvGrpSpPr>
          <p:cNvPr id="20" name="Grupo 19"/>
          <p:cNvGrpSpPr/>
          <p:nvPr/>
        </p:nvGrpSpPr>
        <p:grpSpPr>
          <a:xfrm>
            <a:off x="377263" y="1824796"/>
            <a:ext cx="6063113" cy="548692"/>
            <a:chOff x="355490" y="3223492"/>
            <a:chExt cx="6063113" cy="548692"/>
          </a:xfrm>
        </p:grpSpPr>
        <p:sp>
          <p:nvSpPr>
            <p:cNvPr id="22" name="Retângulo de cantos arredondados 21"/>
            <p:cNvSpPr/>
            <p:nvPr/>
          </p:nvSpPr>
          <p:spPr>
            <a:xfrm>
              <a:off x="355490" y="3223492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Fique atento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 rotWithShape="1">
            <a:blip r:embed="rId4"/>
            <a:srcRect l="9375" t="7251" r="12500" b="8375"/>
            <a:stretch/>
          </p:blipFill>
          <p:spPr>
            <a:xfrm>
              <a:off x="395371" y="3242417"/>
              <a:ext cx="585357" cy="515040"/>
            </a:xfrm>
            <a:prstGeom prst="rect">
              <a:avLst/>
            </a:prstGeom>
          </p:spPr>
        </p:pic>
      </p:grpSp>
      <p:sp>
        <p:nvSpPr>
          <p:cNvPr id="24" name="Retângulo de cantos arredondados 23"/>
          <p:cNvSpPr/>
          <p:nvPr/>
        </p:nvSpPr>
        <p:spPr>
          <a:xfrm>
            <a:off x="384070" y="6465168"/>
            <a:ext cx="6063113" cy="309634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400" dirty="0"/>
              <a:t>Uma pequena observação que quero deixar para você é: </a:t>
            </a:r>
            <a:endParaRPr lang="pt-BR" sz="1400" dirty="0" smtClean="0"/>
          </a:p>
          <a:p>
            <a:pPr algn="just"/>
            <a:endParaRPr lang="pt-BR" sz="1400" dirty="0" smtClean="0"/>
          </a:p>
          <a:p>
            <a:pPr algn="just"/>
            <a:r>
              <a:rPr lang="pt-BR" sz="1400" dirty="0" smtClean="0"/>
              <a:t>caso </a:t>
            </a:r>
            <a:r>
              <a:rPr lang="pt-BR" sz="1400" dirty="0"/>
              <a:t>não tenha visto por completo a Unidade </a:t>
            </a:r>
            <a:r>
              <a:rPr lang="pt-BR" sz="1400" dirty="0" smtClean="0"/>
              <a:t>anterior, </a:t>
            </a:r>
            <a:r>
              <a:rPr lang="pt-BR" sz="1400" dirty="0"/>
              <a:t>é importante que você retorne e estude totalmente essa unidade. </a:t>
            </a:r>
            <a:endParaRPr lang="pt-BR" sz="1400" dirty="0" smtClean="0"/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A nossas disciplinas são construídas </a:t>
            </a:r>
            <a:r>
              <a:rPr lang="pt-BR" sz="1400" dirty="0"/>
              <a:t>em cima de uma sequência lógica de assuntos. </a:t>
            </a:r>
            <a:endParaRPr lang="pt-BR" sz="1400" dirty="0" smtClean="0"/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Todos </a:t>
            </a:r>
            <a:r>
              <a:rPr lang="pt-BR" sz="1400" dirty="0"/>
              <a:t>eles têm como objetivo desenvolver o seu raciocínio lógico. </a:t>
            </a:r>
            <a:endParaRPr lang="pt-BR" sz="1400" dirty="0" smtClean="0"/>
          </a:p>
          <a:p>
            <a:pPr algn="just"/>
            <a:endParaRPr lang="pt-BR" sz="1400" dirty="0"/>
          </a:p>
          <a:p>
            <a:pPr algn="just"/>
            <a:r>
              <a:rPr lang="pt-BR" sz="1400" dirty="0" smtClean="0"/>
              <a:t>Isto </a:t>
            </a:r>
            <a:r>
              <a:rPr lang="pt-BR" sz="1400" dirty="0"/>
              <a:t>significa que se você avançar de unidade sem concluí-la, pode ter seu desenvolvimento comprometido. </a:t>
            </a:r>
            <a:endParaRPr lang="pt-BR" sz="1400" dirty="0" smtClean="0"/>
          </a:p>
          <a:p>
            <a:pPr algn="just"/>
            <a:endParaRPr lang="pt-BR" sz="1400" dirty="0"/>
          </a:p>
        </p:txBody>
      </p:sp>
      <p:grpSp>
        <p:nvGrpSpPr>
          <p:cNvPr id="25" name="Grupo 24"/>
          <p:cNvGrpSpPr/>
          <p:nvPr/>
        </p:nvGrpSpPr>
        <p:grpSpPr>
          <a:xfrm>
            <a:off x="390227" y="5916476"/>
            <a:ext cx="6056956" cy="548692"/>
            <a:chOff x="378577" y="7574744"/>
            <a:chExt cx="6029604" cy="548692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78577" y="7574744"/>
              <a:ext cx="602960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Fica a dica</a:t>
              </a:r>
              <a:endParaRPr lang="pt-BR" dirty="0"/>
            </a:p>
          </p:txBody>
        </p:sp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700" y="7586053"/>
              <a:ext cx="806181" cy="525499"/>
            </a:xfrm>
            <a:prstGeom prst="rect">
              <a:avLst/>
            </a:prstGeom>
          </p:spPr>
        </p:pic>
      </p:grpSp>
      <p:sp>
        <p:nvSpPr>
          <p:cNvPr id="28" name="Cruz 27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ruz 28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31" name="Retângulo 30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aphicFrame>
        <p:nvGraphicFramePr>
          <p:cNvPr id="35" name="Diagrama 34"/>
          <p:cNvGraphicFramePr/>
          <p:nvPr>
            <p:extLst/>
          </p:nvPr>
        </p:nvGraphicFramePr>
        <p:xfrm>
          <a:off x="352873" y="1041002"/>
          <a:ext cx="3076127" cy="782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3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275339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Conhecer os fundamentos básicos da iniciação, planejamento, execução, controle e encerramento de </a:t>
            </a:r>
            <a:r>
              <a:rPr lang="pt-BR" sz="1400" dirty="0" smtClean="0"/>
              <a:t>projetos.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Visão geral dos processos do PMBOK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Interdependência de processos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Áreas de conhecimento do PMBOK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Gerenciamento da integração do projeto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Gerenciamento do escopo do projeto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Gerenciamento do cronograma do projeto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Gerenciamento de custos do projeto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Gerenciamento da qualidade do projeto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Gerenciamento dos recursos do projeto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Gerenciamento das comunicações do projeto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Gerenciamento dos riscos do projeto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Gerenciamento das aquisições do projeto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Gerenciamento das partes interessadas do projeto</a:t>
            </a:r>
          </a:p>
          <a:p>
            <a:pPr fontAlgn="base"/>
            <a:r>
              <a:rPr lang="pt-BR" sz="1400" b="1" dirty="0"/>
              <a:t/>
            </a:r>
            <a:br>
              <a:rPr lang="pt-BR" sz="1400" b="1" dirty="0"/>
            </a:br>
            <a:r>
              <a:rPr lang="pt-BR" sz="1400" b="1" dirty="0"/>
              <a:t>Grupo de processos de iniciação do projeto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Desenvolver o termo de abertura do projeto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Identificar as partes interessadas</a:t>
            </a:r>
          </a:p>
          <a:p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OBJETIVOS DA UNIDADE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2" name="Grupo 1"/>
          <p:cNvGrpSpPr/>
          <p:nvPr/>
        </p:nvGrpSpPr>
        <p:grpSpPr>
          <a:xfrm>
            <a:off x="303101" y="1051243"/>
            <a:ext cx="2909875" cy="380115"/>
            <a:chOff x="303101" y="1051243"/>
            <a:chExt cx="2909875" cy="380115"/>
          </a:xfrm>
        </p:grpSpPr>
        <p:sp>
          <p:nvSpPr>
            <p:cNvPr id="27" name="Retângulo de cantos arredondados 26"/>
            <p:cNvSpPr/>
            <p:nvPr/>
          </p:nvSpPr>
          <p:spPr>
            <a:xfrm>
              <a:off x="303101" y="1059557"/>
              <a:ext cx="2909875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de cantos arredondados 28"/>
            <p:cNvSpPr/>
            <p:nvPr/>
          </p:nvSpPr>
          <p:spPr>
            <a:xfrm>
              <a:off x="895349" y="1051243"/>
              <a:ext cx="2245619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OBJETIVOS DA UNIDADE</a:t>
              </a:r>
            </a:p>
          </p:txBody>
        </p: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19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392279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/>
              <a:t>Uma das maiores autoridades no assunto de gerenciamento de projetos é o </a:t>
            </a:r>
            <a:r>
              <a:rPr lang="pt-BR" sz="1400" i="1" dirty="0"/>
              <a:t>Project Management Institute</a:t>
            </a:r>
            <a:r>
              <a:rPr lang="pt-BR" sz="1400" dirty="0"/>
              <a:t> (PMI), entidade mundial que edita o guia PMBOK (</a:t>
            </a:r>
            <a:r>
              <a:rPr lang="pt-BR" sz="1400" i="1" dirty="0"/>
              <a:t>Project Management Body of Knowledge</a:t>
            </a:r>
            <a:r>
              <a:rPr lang="pt-BR" sz="1400" dirty="0"/>
              <a:t>) – Guia do Conhecimento em Gerenciamento de Projetos. Esse guia sintetiza os conhecimentos mundiais de voluntários, especialistas e experts no assunto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O guia PMBOK serve para nortear as organizações e demais interessados nos estudos de gerenciamento de projetos. Nossa disciplina tem como base esse guia e descreverá seus processos e documentos conforme sua orientação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Trabalhar com gerenciamento de projeto não é apenas assegurar a alocação de recursos e execução do trabalho para atingir o sucesso. É importante salientar o papel individual e coletivo dos processos e suas integrações.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</a:t>
              </a:r>
              <a:r>
                <a:rPr lang="pt-BR" b="1" dirty="0"/>
                <a:t>Visão geral dos processos do PMBOK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4134011" cy="380115"/>
            <a:chOff x="303101" y="1051243"/>
            <a:chExt cx="4134011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13401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46975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Visão geral dos processos do PMBOK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073" y="1545515"/>
            <a:ext cx="4111388" cy="421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/>
              <a:t>O processo é um conjunto de ações e atividades que se inter-relacionam e são executadas para alcançar um resultado definido.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Cada </a:t>
            </a:r>
            <a:r>
              <a:rPr lang="pt-BR" sz="1400" dirty="0"/>
              <a:t>processo consiste em suas entradas, ferramentas, técnicas e as saídas resultantes. 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Gerenciamento </a:t>
            </a:r>
            <a:r>
              <a:rPr lang="pt-BR" sz="1400" dirty="0"/>
              <a:t>de projetos é sinônimo de integração de processos, recursos, pessoas e trabalho.</a:t>
            </a:r>
          </a:p>
          <a:p>
            <a:pPr fontAlgn="base"/>
            <a:r>
              <a:rPr lang="pt-BR" sz="1400" dirty="0"/>
              <a:t/>
            </a:r>
            <a:br>
              <a:rPr lang="pt-BR" sz="1400" dirty="0"/>
            </a:br>
            <a:r>
              <a:rPr lang="pt-BR" sz="1400" dirty="0"/>
              <a:t>A equipe do projeto deve assegurar a seleção dos processos apropriados, usar uma abordagem definida que possa atender aos requisitos, cumpri-los para atender as necessidades e expectativas, e obter equilíbrio entre as demandas concorrentes (escopo, cronograma, custo, qualidade, risco e recursos) para gerar o resultado específico e desejado. </a:t>
            </a:r>
            <a:endParaRPr lang="pt-BR" sz="1400" dirty="0" smtClean="0"/>
          </a:p>
          <a:p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</a:t>
              </a:r>
              <a:r>
                <a:rPr lang="pt-BR" b="1" dirty="0"/>
                <a:t>Visão geral dos processos do PMBOK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4134011" cy="380115"/>
            <a:chOff x="303101" y="1051243"/>
            <a:chExt cx="4134011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13401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46975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Visão geral dos processos do PMBOK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9890" y="1658880"/>
            <a:ext cx="2185288" cy="206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7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 smtClean="0"/>
              <a:t>Os </a:t>
            </a:r>
            <a:r>
              <a:rPr lang="pt-BR" sz="1400" dirty="0"/>
              <a:t>processos são gerenciados, em seu ciclo de vida, por atividades que denominamos </a:t>
            </a:r>
            <a:r>
              <a:rPr lang="pt-BR" sz="1400" b="1" dirty="0"/>
              <a:t>processos de gerenciamento de projetos</a:t>
            </a:r>
            <a:r>
              <a:rPr lang="pt-BR" sz="1400" dirty="0"/>
              <a:t>, isto é, a transformação de uma ou mais entradas em uma ou mais saídas, usando ferramentas e técnicas, para produzir o resultado final do processo. O Diagrama 1 ilustra um processo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 smtClean="0"/>
              <a:t>         Fonte</a:t>
            </a:r>
            <a:r>
              <a:rPr lang="pt-BR" sz="1400" dirty="0"/>
              <a:t>: PMI, 2017.</a:t>
            </a:r>
          </a:p>
          <a:p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</a:t>
              </a:r>
              <a:r>
                <a:rPr lang="pt-BR" b="1" dirty="0"/>
                <a:t>Visão geral dos processos do PMBOK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4134011" cy="380115"/>
            <a:chOff x="303101" y="1051243"/>
            <a:chExt cx="4134011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13401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46975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Visão geral dos processos do PMBOK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736" y="3008784"/>
            <a:ext cx="4536504" cy="59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7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Os processos de gerenciamento de projetos podem encadear, de forma lógica, um grupo de outros processos, usando as entradas, ferramentas, técnicas e saídas.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A </a:t>
            </a:r>
            <a:r>
              <a:rPr lang="pt-BR" sz="1400" dirty="0"/>
              <a:t>saída de um processo pode também ser iniciada pela entrega de um projeto ou pela fase de um outro projeto.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O </a:t>
            </a:r>
            <a:r>
              <a:rPr lang="pt-BR" sz="1400" dirty="0"/>
              <a:t>número de iterações ou mesmo as interações entre os processos podem variar e podem ser classificados em três categorias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 smtClean="0"/>
              <a:t>1 – Único :</a:t>
            </a:r>
          </a:p>
          <a:p>
            <a:pPr fontAlgn="base"/>
            <a:r>
              <a:rPr lang="pt-BR" sz="1400" dirty="0" smtClean="0"/>
              <a:t>Usados </a:t>
            </a:r>
            <a:r>
              <a:rPr lang="pt-BR" sz="1400" dirty="0"/>
              <a:t>uma vez ou em pontos predefinidos, como exemplo: o processo de desenvolver o termo de abertura e o termo de encerramento do projeto</a:t>
            </a:r>
            <a:r>
              <a:rPr lang="pt-BR" sz="1400" dirty="0" smtClean="0"/>
              <a:t>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 smtClean="0"/>
              <a:t>2 – Periódicos</a:t>
            </a:r>
          </a:p>
          <a:p>
            <a:pPr fontAlgn="base"/>
            <a:r>
              <a:rPr lang="pt-BR" sz="1400" dirty="0"/>
              <a:t>Conforme necessidade, como o processo para adquirir recursos e conduzir as aquisições</a:t>
            </a:r>
            <a:r>
              <a:rPr lang="pt-BR" sz="1400" dirty="0" smtClean="0"/>
              <a:t>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 smtClean="0"/>
              <a:t>3 – Repetitivos</a:t>
            </a:r>
          </a:p>
          <a:p>
            <a:pPr fontAlgn="base"/>
            <a:r>
              <a:rPr lang="pt-BR" sz="1400" dirty="0"/>
              <a:t>Ocorrem ao longo do projeto, como os processos de monitoramento e controle, que ocorrem durante todo ciclo do projeto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Embora possam ser agrupados de diversas maneiras, usaremos a divisão apresentada pelo PMI (2017), que agrupa os processos em cinco categorias chamadas de </a:t>
            </a:r>
            <a:r>
              <a:rPr lang="pt-BR" sz="1400" b="1" dirty="0"/>
              <a:t>grupos de processos de gerenciamento de projetos</a:t>
            </a:r>
            <a:r>
              <a:rPr lang="pt-BR" sz="1400" dirty="0"/>
              <a:t>, que são processos utilizados para iniciar, planejar, executar, monitorar, controlar e encerrar o projeto.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O </a:t>
            </a:r>
            <a:r>
              <a:rPr lang="pt-BR" sz="1400" dirty="0"/>
              <a:t>objetivo da visão geral dos processos é apresentar suas divisões e características básicas.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Cada </a:t>
            </a:r>
            <a:r>
              <a:rPr lang="pt-BR" sz="1400" dirty="0"/>
              <a:t>processo, com seus documentos, suas ações e atividades, serão estudados separadamente no decorrer de nossa disciplina.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</a:t>
              </a:r>
              <a:r>
                <a:rPr lang="pt-BR" b="1" dirty="0"/>
                <a:t>Visão geral dos processos do PMBOK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4134011" cy="380115"/>
            <a:chOff x="303101" y="1051243"/>
            <a:chExt cx="4134011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13401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46975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Visão geral dos processos do PMBOK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61573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São usados para autorizar o início de um novo projeto ou uma nova fase de um projeto existente, e alinhar as expectativas das partes interessadas com os objetivos finais do projeto. Fazem parte deste grupo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Desenvolvimento do Termo de Abertura do Projeto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dirty="0"/>
              <a:t>Documento que formaliza a abertura do projeto.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Identificação das Partes Interessadas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dirty="0"/>
              <a:t>Documento que identifica as partes interessadas, sua influência sobre o projeto e suas responsabilidades e contribuição para o sucesso</a:t>
            </a:r>
            <a:r>
              <a:rPr lang="pt-BR" sz="1400" dirty="0" smtClean="0"/>
              <a:t>.</a:t>
            </a:r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Fonte</a:t>
            </a:r>
            <a:r>
              <a:rPr lang="pt-BR" sz="1400" dirty="0"/>
              <a:t>: PMI, 2017.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Grupo </a:t>
              </a:r>
              <a:r>
                <a:rPr lang="pt-BR" b="1" dirty="0"/>
                <a:t>de processos de iniciação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4134011" cy="380115"/>
            <a:chOff x="303101" y="1051243"/>
            <a:chExt cx="4134011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13401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46975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Visão geral dos processos do PMBOK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340" y="4808984"/>
            <a:ext cx="5843890" cy="397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5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O grupo de processos de planejamento é utilizado para a definição do escopo, refinamento dos objetivos, planejamento do cronograma, custos, qualidade, utilização de recursos, da comunicação, dos riscos, das aquisições e planejar o engajamento das partes interessadas.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Fazem </a:t>
            </a:r>
            <a:r>
              <a:rPr lang="pt-BR" sz="1400" dirty="0"/>
              <a:t>parte deste grupo desenvolver o plano de gerenciamento do projeto, planejar o gerenciamento do escopo, </a:t>
            </a:r>
            <a:r>
              <a:rPr lang="pt-BR" sz="1400" dirty="0" smtClean="0"/>
              <a:t>coletar </a:t>
            </a:r>
            <a:r>
              <a:rPr lang="pt-BR" sz="1400" dirty="0"/>
              <a:t>os requisitos, definir o escopo, criar a estrutura analítica do projeto (EAP), além de planejar o gerenciamento do cronograma, definir as atividades, sequenciar as atividades, estimar os custos e determinar o orçamento.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Também </a:t>
            </a:r>
            <a:r>
              <a:rPr lang="pt-BR" sz="1400" dirty="0"/>
              <a:t>faz parte planejar o gerenciamento da qualidade, planejar o gerenciamento dos recursos, estimar os recursos das atividades, planejar o gerenciamento das comunicações e os riscos, identificar os riscos, além de realizar a análise qualitativa e quantitativa dos riscos, as respostas a eles, o gerenciamento das aquisições e o engajamento das partes interessadas.  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</a:t>
              </a:r>
              <a:r>
                <a:rPr lang="pt-BR" b="1" dirty="0"/>
                <a:t>Grupo de processo de planejamento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4134011" cy="380115"/>
            <a:chOff x="303101" y="1051243"/>
            <a:chExt cx="4134011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13401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46975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Visão geral dos processos do PMBOK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88701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 smtClean="0"/>
              <a:t>O </a:t>
            </a:r>
            <a:r>
              <a:rPr lang="pt-BR" sz="1400" dirty="0"/>
              <a:t>Diagrama 3 demonstra o fluxo do grupo de Processos de planejamento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Fonte</a:t>
            </a:r>
            <a:r>
              <a:rPr lang="pt-BR" sz="1400" dirty="0"/>
              <a:t>: PMI, 2017.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</a:t>
              </a:r>
              <a:r>
                <a:rPr lang="pt-BR" b="1" dirty="0"/>
                <a:t>Grupo de processo de planejamento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4134011" cy="380115"/>
            <a:chOff x="303101" y="1051243"/>
            <a:chExt cx="4134011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13401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46975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Visão geral dos processos do PMBOK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37" y="2504728"/>
            <a:ext cx="5908575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uke pensando no que estud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873" y="1049714"/>
            <a:ext cx="1035924" cy="106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 txBox="1">
            <a:spLocks/>
          </p:cNvSpPr>
          <p:nvPr/>
        </p:nvSpPr>
        <p:spPr>
          <a:xfrm>
            <a:off x="473689" y="1023347"/>
            <a:ext cx="6286544" cy="8358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1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144" y="6321152"/>
            <a:ext cx="1643074" cy="2286016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Conector reto 17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13" name="Cruz 12"/>
          <p:cNvSpPr/>
          <p:nvPr/>
        </p:nvSpPr>
        <p:spPr>
          <a:xfrm>
            <a:off x="4378214" y="6681192"/>
            <a:ext cx="504626" cy="504056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ruz 14"/>
          <p:cNvSpPr/>
          <p:nvPr/>
        </p:nvSpPr>
        <p:spPr>
          <a:xfrm>
            <a:off x="3794740" y="6681192"/>
            <a:ext cx="504626" cy="504056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3283136" y="6321152"/>
            <a:ext cx="70866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7" name="Retângulo 16"/>
          <p:cNvSpPr/>
          <p:nvPr/>
        </p:nvSpPr>
        <p:spPr>
          <a:xfrm>
            <a:off x="4789317" y="6321152"/>
            <a:ext cx="70022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3" name="Cruz 22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ruz 23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403151" y="1639815"/>
            <a:ext cx="6286544" cy="73456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endParaRPr lang="pt-BR" sz="2400" dirty="0"/>
          </a:p>
          <a:p>
            <a:pPr fontAlgn="base"/>
            <a:endParaRPr lang="pt-BR" sz="2400" b="1" dirty="0" smtClean="0"/>
          </a:p>
          <a:p>
            <a:pPr fontAlgn="base"/>
            <a:r>
              <a:rPr lang="pt-BR" sz="2400" b="1" dirty="0" smtClean="0"/>
              <a:t>Unidade 02:</a:t>
            </a:r>
            <a:endParaRPr lang="pt-BR" sz="2400" b="1" dirty="0"/>
          </a:p>
          <a:p>
            <a:pPr fontAlgn="base"/>
            <a:endParaRPr lang="pt-BR" sz="2400" b="1" dirty="0"/>
          </a:p>
          <a:p>
            <a:pPr fontAlgn="base"/>
            <a:r>
              <a:rPr lang="pt-BR" sz="2400" b="1" dirty="0"/>
              <a:t>//</a:t>
            </a:r>
            <a:r>
              <a:rPr lang="pt-BR" sz="2400" dirty="0"/>
              <a:t> visão geral dos processos do PMBOK</a:t>
            </a:r>
          </a:p>
          <a:p>
            <a:pPr fontAlgn="base"/>
            <a:r>
              <a:rPr lang="pt-BR" sz="2400" b="1" dirty="0"/>
              <a:t>// </a:t>
            </a:r>
            <a:r>
              <a:rPr lang="pt-BR" sz="2400" dirty="0"/>
              <a:t>áreas de Conhecimento do PMBOK</a:t>
            </a:r>
          </a:p>
          <a:p>
            <a:pPr fontAlgn="base"/>
            <a:r>
              <a:rPr lang="pt-BR" sz="2400" b="1" dirty="0"/>
              <a:t>// </a:t>
            </a:r>
            <a:r>
              <a:rPr lang="pt-BR" sz="2400" dirty="0"/>
              <a:t>grupo de Processos de Iniciação do Projeto</a:t>
            </a:r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179111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Esse grupo de processos é realizado para conduzir o trabalho definido no gerenciamento do projeto até seu final.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Seu </a:t>
            </a:r>
            <a:r>
              <a:rPr lang="pt-BR" sz="1400" dirty="0"/>
              <a:t>trabalho será coordenar, gerenciar, integrar e executar as atividades para cumprir os requisitos do projeto.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Fazem </a:t>
            </a:r>
            <a:r>
              <a:rPr lang="pt-BR" sz="1400" dirty="0"/>
              <a:t>parte deste grupo: orientar e gerenciar o trabalho do projeto, gerenciar o conhecimento do projeto, gerenciar a qualidade, adquirir recursos, desenvolver e gerenciar a equipe, gerenciar as comunicações, implementar respostas aos riscos, conduzir aquisições e gerenciar o engajamento das partes interessadas.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O </a:t>
            </a:r>
            <a:r>
              <a:rPr lang="pt-BR" sz="1400" dirty="0"/>
              <a:t>Diagrama 4 representa o fluxo do grupo de processos de execução.</a:t>
            </a:r>
          </a:p>
          <a:p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</a:t>
              </a:r>
              <a:r>
                <a:rPr lang="pt-BR" b="1" dirty="0"/>
                <a:t>Grupo de processo de execução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4134011" cy="380115"/>
            <a:chOff x="303101" y="1051243"/>
            <a:chExt cx="4134011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13401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46975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Visão geral dos processos do PMBOK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781" y="4736976"/>
            <a:ext cx="5313007" cy="466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8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/>
              <a:t>São exigidos para acompanhar, analisar e controlar o progresso e desempenho do projeto e identificar mudanças. É objetivo dessa etapa fazer a coleta de dados de todos os processos do projeto para acompanhar progresso e desempenhos. 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Fazem </a:t>
            </a:r>
            <a:r>
              <a:rPr lang="pt-BR" sz="1400" dirty="0"/>
              <a:t>parte deste grupo: monitorar e controlar o trabalho do projeto, realizar o controle integrado das mudanças, validar e controlar o escopo, controlar o cronograma, os custos, a qualidade, os recursos, monitorar as comunicações e os riscos, controlar aquisições e monitorar o engajamento das partes interessadas. O Diagrama 5 representa o fluxo do grupo de processos de monitoramento e controle.</a:t>
            </a:r>
            <a:br>
              <a:rPr lang="pt-BR" sz="1400" dirty="0"/>
            </a:br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</a:t>
              </a:r>
              <a:r>
                <a:rPr lang="pt-BR" b="1" dirty="0"/>
                <a:t>Grupo de processo de monitoramento e controle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4134011" cy="380115"/>
            <a:chOff x="303101" y="1051243"/>
            <a:chExt cx="4134011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13401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46975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Visão geral dos processos do PMBOK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37" y="4520952"/>
            <a:ext cx="5947861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6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/>
              <a:t>Usados para concluir ou fechar formalmente um projeto, fase ou contrato. O diagrama 6 apresenta o fluxo do grupo de processos de encerramento.</a:t>
            </a:r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Grupo </a:t>
              </a:r>
              <a:r>
                <a:rPr lang="pt-BR" b="1" dirty="0"/>
                <a:t>de processo de encerramento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4134011" cy="380115"/>
            <a:chOff x="303101" y="1051243"/>
            <a:chExt cx="4134011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13401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46975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Visão geral dos processos do PMBOK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296" y="2718766"/>
            <a:ext cx="51339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3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pPr fontAlgn="base"/>
            <a:r>
              <a:rPr lang="pt-BR" sz="1400" dirty="0"/>
              <a:t>Os grupos de processos são independentes das fases do projeto e podem ter seus resultados transformados em entradas de outros processos, que não estão no mesmo grupo.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Na </a:t>
            </a:r>
            <a:r>
              <a:rPr lang="pt-BR" sz="1400" dirty="0"/>
              <a:t>prática, temos o início do processo com a solicitação externa sobre uma necessidade específica ou oportunidade identificada no projeto.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O </a:t>
            </a:r>
            <a:r>
              <a:rPr lang="pt-BR" sz="1400" dirty="0"/>
              <a:t>processo de iniciação aprova sua execução e define os recursos, e depois passa ao planejamento, que define o escopo do produto e do projeto (o que será o resultado e como trabalhar para obtê-lo</a:t>
            </a:r>
            <a:r>
              <a:rPr lang="pt-BR" sz="1400" dirty="0" smtClean="0"/>
              <a:t>).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 próxima fase é a execução, que também aciona o processo de monitoramento e controle. </a:t>
            </a:r>
            <a:endParaRPr lang="pt-BR" sz="1400" dirty="0" smtClean="0"/>
          </a:p>
          <a:p>
            <a:pPr fontAlgn="base"/>
            <a:endParaRPr lang="pt-BR" sz="1400"/>
          </a:p>
          <a:p>
            <a:pPr fontAlgn="base"/>
            <a:r>
              <a:rPr lang="pt-BR" sz="1400" smtClean="0"/>
              <a:t>Esses </a:t>
            </a:r>
            <a:r>
              <a:rPr lang="pt-BR" sz="1400" dirty="0"/>
              <a:t>dois processos trabalharão de forma simultânea e interativa, visando produzir tudo que foi planejado para a fase com o melhor desempenho. Se necessário, serão feitas ações corretivas, preventivas, reparo de defeitos, melhorias e o que mais for preciso para a entrega final.</a:t>
            </a:r>
          </a:p>
          <a:p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INTERDEPENDÊNCIA </a:t>
              </a:r>
              <a:r>
                <a:rPr lang="pt-BR" b="1" dirty="0"/>
                <a:t>DOS PROCESSOS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4134011" cy="380115"/>
            <a:chOff x="303101" y="1051243"/>
            <a:chExt cx="4134011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13401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46975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Visão geral dos processos do PMBOK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633" y="1620036"/>
            <a:ext cx="4528630" cy="248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8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Ao término da fase ou do projeto, passamos ao processo de encerramento, que é responsável pelo aceite formal do resultado e documentação das lições aprendidas.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O </a:t>
            </a:r>
            <a:r>
              <a:rPr lang="pt-BR" sz="1400" dirty="0"/>
              <a:t>resultado é entregue ao cliente ou a próxima fase. 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No caso de várias fases, este ciclo permanece até o término do projeto como um todo. Cada fase recebe entradas das fases anteriores, e todas devem ser inicializadas e finalizadas.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O </a:t>
            </a:r>
            <a:r>
              <a:rPr lang="pt-BR" sz="1400" dirty="0"/>
              <a:t>Diagrama 7 apresenta o ciclo dos processos.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INTERDEPENDÊNCIA </a:t>
              </a:r>
              <a:r>
                <a:rPr lang="pt-BR" b="1" dirty="0"/>
                <a:t>DOS PROCESSOS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4134011" cy="380115"/>
            <a:chOff x="303101" y="1051243"/>
            <a:chExt cx="4134011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13401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46975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Visão geral dos processos do PMBOK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637" y="4304928"/>
            <a:ext cx="5840603" cy="312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2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Os processos também são caracterizados por áreas de conhecimento, além dos grupos de processo de gerenciamento de projetos.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As </a:t>
            </a:r>
            <a:r>
              <a:rPr lang="pt-BR" sz="1400" dirty="0"/>
              <a:t>áreas de conhecimento são definidas pelos seus requisitos de conhecimento e se inter-relacionam.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O </a:t>
            </a:r>
            <a:r>
              <a:rPr lang="pt-BR" sz="1400" dirty="0"/>
              <a:t>PMI (2017) apresenta as dez áreas de conhecimento que são utilizadas na maioria dos projetos e durante grande parte deles.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Cada </a:t>
            </a:r>
            <a:r>
              <a:rPr lang="pt-BR" sz="1400" dirty="0"/>
              <a:t>tópico possui suas práticas, entradas, ferramentas, técnicas e saídas. Perceba que os processos são os mesmos, apenas separados por área de conhecimento: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b="1" dirty="0" smtClean="0"/>
                <a:t>                                                Áreas </a:t>
              </a:r>
              <a:r>
                <a:rPr lang="pt-BR" b="1" dirty="0"/>
                <a:t>de conhecimento do PMBOK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4134011" cy="380115"/>
            <a:chOff x="303101" y="1051243"/>
            <a:chExt cx="4134011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13401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46975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Áreas de conhecimento do PMBOK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039" y="4736976"/>
            <a:ext cx="4428492" cy="31946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8200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Inclui processos e atividades necessárias para identificar, definir, combinar, unificar e coordenar os grupos de processos e atividades de gerenciamento de projetos</a:t>
            </a:r>
            <a:r>
              <a:rPr lang="pt-BR" sz="1400" dirty="0" smtClean="0"/>
              <a:t>.</a:t>
            </a:r>
          </a:p>
          <a:p>
            <a:pPr fontAlgn="base"/>
            <a:endParaRPr lang="pt-BR" sz="1600" b="1" dirty="0"/>
          </a:p>
          <a:p>
            <a:pPr fontAlgn="base"/>
            <a:r>
              <a:rPr lang="pt-BR" sz="1600" b="1" dirty="0"/>
              <a:t>Desenvolver o termo de abertura do projeto;</a:t>
            </a:r>
          </a:p>
          <a:p>
            <a:pPr fontAlgn="base"/>
            <a:endParaRPr lang="pt-BR" sz="1600" b="1" dirty="0"/>
          </a:p>
          <a:p>
            <a:pPr fontAlgn="base"/>
            <a:r>
              <a:rPr lang="pt-BR" sz="1600" b="1" dirty="0"/>
              <a:t>Desenvolver o plano de gerenciamento do projeto;</a:t>
            </a:r>
          </a:p>
          <a:p>
            <a:pPr fontAlgn="base"/>
            <a:endParaRPr lang="pt-BR" sz="1600" b="1" dirty="0"/>
          </a:p>
          <a:p>
            <a:pPr fontAlgn="base"/>
            <a:r>
              <a:rPr lang="pt-BR" sz="1600" b="1" dirty="0"/>
              <a:t>Orientar e gerenciar o trabalho do projeto;</a:t>
            </a:r>
          </a:p>
          <a:p>
            <a:pPr fontAlgn="base"/>
            <a:endParaRPr lang="pt-BR" sz="1600" b="1" dirty="0"/>
          </a:p>
          <a:p>
            <a:pPr fontAlgn="base"/>
            <a:r>
              <a:rPr lang="pt-BR" sz="1600" b="1" dirty="0"/>
              <a:t>Gerenciar o conhecimento do projeto;</a:t>
            </a:r>
          </a:p>
          <a:p>
            <a:pPr fontAlgn="base"/>
            <a:endParaRPr lang="pt-BR" sz="1600" b="1" dirty="0"/>
          </a:p>
          <a:p>
            <a:pPr fontAlgn="base"/>
            <a:r>
              <a:rPr lang="pt-BR" sz="1600" b="1" dirty="0"/>
              <a:t>Monitorar e controlar o trabalho do projeto;</a:t>
            </a:r>
          </a:p>
          <a:p>
            <a:pPr fontAlgn="base"/>
            <a:endParaRPr lang="pt-BR" sz="1600" b="1" dirty="0"/>
          </a:p>
          <a:p>
            <a:pPr fontAlgn="base"/>
            <a:r>
              <a:rPr lang="pt-BR" sz="1600" b="1" dirty="0"/>
              <a:t>Realizar o controle integrado de mudanças;</a:t>
            </a:r>
          </a:p>
          <a:p>
            <a:pPr fontAlgn="base"/>
            <a:endParaRPr lang="pt-BR" sz="1600" b="1" dirty="0"/>
          </a:p>
          <a:p>
            <a:pPr fontAlgn="base"/>
            <a:r>
              <a:rPr lang="pt-BR" sz="1600" b="1" dirty="0"/>
              <a:t>Encerrar o projeto ou fase.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GERENCIAMENTO </a:t>
              </a:r>
              <a:r>
                <a:rPr lang="pt-BR" b="1" dirty="0"/>
                <a:t>DA INTEGRAÇÃO DO </a:t>
              </a:r>
              <a:r>
                <a:rPr lang="pt-BR" b="1" dirty="0" smtClean="0"/>
                <a:t>PROJETO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4134011" cy="380115"/>
            <a:chOff x="303101" y="1051243"/>
            <a:chExt cx="4134011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13401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46975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Áreas de conhecimento do PMBOK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55447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Inclui processos que determinam o trabalho necessário do projeto e asseguram que este trabalho será suficiente para concluir o projeto com sucesso. O objetivo é definir e controlar o que foi determinado no projeto. São eles: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600" b="1" dirty="0"/>
              <a:t>Planejar o gerenciamento do escopo;</a:t>
            </a:r>
          </a:p>
          <a:p>
            <a:pPr fontAlgn="base"/>
            <a:endParaRPr lang="pt-BR" sz="1600" b="1" dirty="0"/>
          </a:p>
          <a:p>
            <a:pPr fontAlgn="base"/>
            <a:r>
              <a:rPr lang="pt-BR" sz="1600" b="1" dirty="0"/>
              <a:t>Coletar os requisitos;</a:t>
            </a:r>
          </a:p>
          <a:p>
            <a:pPr fontAlgn="base"/>
            <a:endParaRPr lang="pt-BR" sz="1600" b="1" dirty="0"/>
          </a:p>
          <a:p>
            <a:pPr fontAlgn="base"/>
            <a:r>
              <a:rPr lang="pt-BR" sz="1600" b="1" dirty="0"/>
              <a:t>Definir o escopo;</a:t>
            </a:r>
          </a:p>
          <a:p>
            <a:pPr fontAlgn="base"/>
            <a:endParaRPr lang="pt-BR" sz="1600" b="1" dirty="0"/>
          </a:p>
          <a:p>
            <a:pPr fontAlgn="base"/>
            <a:r>
              <a:rPr lang="pt-BR" sz="1600" b="1" dirty="0"/>
              <a:t>Criar a EAP;</a:t>
            </a:r>
          </a:p>
          <a:p>
            <a:pPr fontAlgn="base"/>
            <a:endParaRPr lang="pt-BR" sz="1600" b="1" dirty="0"/>
          </a:p>
          <a:p>
            <a:pPr fontAlgn="base"/>
            <a:r>
              <a:rPr lang="pt-BR" sz="1600" b="1" dirty="0"/>
              <a:t>Validar o escopo;</a:t>
            </a:r>
          </a:p>
          <a:p>
            <a:pPr fontAlgn="base"/>
            <a:endParaRPr lang="pt-BR" sz="1600" b="1" dirty="0"/>
          </a:p>
          <a:p>
            <a:pPr fontAlgn="base"/>
            <a:r>
              <a:rPr lang="pt-BR" sz="1600" b="1" dirty="0"/>
              <a:t>Controlar o escopo.</a:t>
            </a:r>
          </a:p>
          <a:p>
            <a:pPr fontAlgn="base"/>
            <a:endParaRPr lang="pt-BR" sz="1600" b="1" dirty="0"/>
          </a:p>
          <a:p>
            <a:pPr fontAlgn="base"/>
            <a:endParaRPr lang="pt-BR" sz="1600" b="1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GERENCIAMENTO </a:t>
              </a:r>
              <a:r>
                <a:rPr lang="pt-BR" b="1" dirty="0"/>
                <a:t>DO ESCOPO DO </a:t>
              </a:r>
              <a:r>
                <a:rPr lang="pt-BR" b="1" dirty="0" smtClean="0"/>
                <a:t>PROJETO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4134011" cy="380115"/>
            <a:chOff x="303101" y="1051243"/>
            <a:chExt cx="4134011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13401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46975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Áreas de conhecimento do PMBOK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47176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600" b="1" dirty="0" smtClean="0"/>
          </a:p>
          <a:p>
            <a:pPr fontAlgn="base"/>
            <a:endParaRPr lang="pt-BR" sz="1600" b="1" dirty="0"/>
          </a:p>
          <a:p>
            <a:pPr fontAlgn="base"/>
            <a:endParaRPr lang="pt-BR" sz="1600" b="1" dirty="0" smtClean="0"/>
          </a:p>
          <a:p>
            <a:pPr fontAlgn="base"/>
            <a:endParaRPr lang="pt-BR" sz="1600" b="1" dirty="0"/>
          </a:p>
          <a:p>
            <a:pPr fontAlgn="base"/>
            <a:endParaRPr lang="pt-BR" sz="1600" b="1" dirty="0" smtClean="0"/>
          </a:p>
          <a:p>
            <a:pPr fontAlgn="base"/>
            <a:endParaRPr lang="pt-BR" sz="1600" b="1" dirty="0"/>
          </a:p>
          <a:p>
            <a:pPr fontAlgn="base"/>
            <a:endParaRPr lang="pt-BR" sz="1600" b="1" dirty="0" smtClean="0"/>
          </a:p>
          <a:p>
            <a:pPr fontAlgn="base"/>
            <a:endParaRPr lang="pt-BR" sz="1600" b="1" dirty="0"/>
          </a:p>
          <a:p>
            <a:pPr fontAlgn="base"/>
            <a:endParaRPr lang="pt-BR" sz="1600" b="1" dirty="0" smtClean="0"/>
          </a:p>
          <a:p>
            <a:pPr fontAlgn="base"/>
            <a:endParaRPr lang="pt-BR" sz="1600" b="1" dirty="0"/>
          </a:p>
          <a:p>
            <a:pPr fontAlgn="base"/>
            <a:endParaRPr lang="pt-BR" sz="1600" b="1" dirty="0" smtClean="0"/>
          </a:p>
          <a:p>
            <a:pPr fontAlgn="base"/>
            <a:endParaRPr lang="pt-BR" sz="1600" b="1" dirty="0"/>
          </a:p>
          <a:p>
            <a:pPr fontAlgn="base"/>
            <a:r>
              <a:rPr lang="pt-BR" sz="1600" dirty="0"/>
              <a:t>Inclui os processos necessários para gerenciar o término pontual do projeto. </a:t>
            </a:r>
            <a:endParaRPr lang="pt-BR" sz="1600" dirty="0" smtClean="0"/>
          </a:p>
          <a:p>
            <a:pPr fontAlgn="base"/>
            <a:endParaRPr lang="pt-BR" sz="1600" dirty="0"/>
          </a:p>
          <a:p>
            <a:pPr fontAlgn="base"/>
            <a:r>
              <a:rPr lang="pt-BR" sz="1600" dirty="0" smtClean="0"/>
              <a:t>Inclui </a:t>
            </a:r>
            <a:r>
              <a:rPr lang="pt-BR" sz="1600" dirty="0"/>
              <a:t>planejar o gerenciamento do cronograma, definir e sequenciar as atividades, estimar as durações das atividades, e desenvolver e controlar o cronograma.</a:t>
            </a:r>
            <a:endParaRPr lang="pt-BR" sz="1600" b="1" dirty="0" smtClean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GERENCIAMENTO </a:t>
              </a:r>
              <a:r>
                <a:rPr lang="pt-BR" b="1" dirty="0"/>
                <a:t>DO CRONOGRAMA DO PROJETO 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4134011" cy="380115"/>
            <a:chOff x="303101" y="1051243"/>
            <a:chExt cx="4134011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13401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46975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Áreas de conhecimento do PMBOK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515" y="1823629"/>
            <a:ext cx="4863589" cy="26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0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600" dirty="0" smtClean="0"/>
          </a:p>
          <a:p>
            <a:pPr fontAlgn="base"/>
            <a:endParaRPr lang="pt-BR" sz="1600" dirty="0"/>
          </a:p>
          <a:p>
            <a:pPr fontAlgn="base"/>
            <a:endParaRPr lang="pt-BR" sz="1600" dirty="0" smtClean="0"/>
          </a:p>
          <a:p>
            <a:pPr fontAlgn="base"/>
            <a:endParaRPr lang="pt-BR" sz="1600" dirty="0"/>
          </a:p>
          <a:p>
            <a:pPr fontAlgn="base"/>
            <a:endParaRPr lang="pt-BR" sz="1600" dirty="0" smtClean="0"/>
          </a:p>
          <a:p>
            <a:pPr fontAlgn="base"/>
            <a:endParaRPr lang="pt-BR" sz="1600" dirty="0"/>
          </a:p>
          <a:p>
            <a:pPr fontAlgn="base"/>
            <a:endParaRPr lang="pt-BR" sz="1600" dirty="0" smtClean="0"/>
          </a:p>
          <a:p>
            <a:pPr fontAlgn="base"/>
            <a:endParaRPr lang="pt-BR" sz="1600" dirty="0"/>
          </a:p>
          <a:p>
            <a:pPr fontAlgn="base"/>
            <a:endParaRPr lang="pt-BR" sz="1600" dirty="0" smtClean="0"/>
          </a:p>
          <a:p>
            <a:pPr fontAlgn="base"/>
            <a:endParaRPr lang="pt-BR" sz="1600" dirty="0"/>
          </a:p>
          <a:p>
            <a:pPr fontAlgn="base"/>
            <a:endParaRPr lang="pt-BR" sz="1600" dirty="0" smtClean="0"/>
          </a:p>
          <a:p>
            <a:pPr fontAlgn="base"/>
            <a:endParaRPr lang="pt-BR" sz="1600" dirty="0"/>
          </a:p>
          <a:p>
            <a:pPr fontAlgn="base"/>
            <a:endParaRPr lang="pt-BR" sz="1600" dirty="0" smtClean="0"/>
          </a:p>
          <a:p>
            <a:pPr fontAlgn="base"/>
            <a:endParaRPr lang="pt-BR" sz="1600" dirty="0"/>
          </a:p>
          <a:p>
            <a:pPr fontAlgn="base"/>
            <a:r>
              <a:rPr lang="pt-BR" sz="1600" dirty="0" smtClean="0"/>
              <a:t>Inclui </a:t>
            </a:r>
            <a:r>
              <a:rPr lang="pt-BR" sz="1600" dirty="0"/>
              <a:t>os processos envolvidos em planejamento, estimativas, orçamentos, financiamentos, gerenciamento e controle dos custos, de modo que o projeto possa ser terminado dentro do orçamento aprovado. </a:t>
            </a:r>
            <a:endParaRPr lang="pt-BR" sz="1600" dirty="0" smtClean="0"/>
          </a:p>
          <a:p>
            <a:pPr fontAlgn="base"/>
            <a:endParaRPr lang="pt-BR" sz="1600" dirty="0"/>
          </a:p>
          <a:p>
            <a:pPr fontAlgn="base"/>
            <a:r>
              <a:rPr lang="pt-BR" sz="1600" dirty="0" smtClean="0"/>
              <a:t>Inclui </a:t>
            </a:r>
            <a:r>
              <a:rPr lang="pt-BR" sz="1600" dirty="0"/>
              <a:t>planejar o gerenciamento dos custos, estimar os custos, determinar o orçamento e controlar os custos. </a:t>
            </a:r>
            <a:endParaRPr lang="pt-BR" sz="1600" b="1" dirty="0" smtClean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    GERENCIAMENTO </a:t>
              </a:r>
              <a:r>
                <a:rPr lang="pt-BR" b="1" dirty="0"/>
                <a:t>DE CUSTOS DO PROJETO 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4134011" cy="380115"/>
            <a:chOff x="303101" y="1051243"/>
            <a:chExt cx="4134011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13401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46975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Áreas de conhecimento do PMBOK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327" y="1928692"/>
            <a:ext cx="56197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8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428604" y="1023910"/>
            <a:ext cx="6286544" cy="835824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 smtClean="0">
                <a:latin typeface="+mj-lt"/>
                <a:ea typeface="+mj-ea"/>
                <a:cs typeface="+mj-cs"/>
              </a:rPr>
              <a:t>                                                                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 smtClean="0"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 smtClean="0">
                <a:latin typeface="+mj-lt"/>
                <a:ea typeface="+mj-ea"/>
                <a:cs typeface="+mj-cs"/>
              </a:rPr>
              <a:t>Autores</a:t>
            </a:r>
          </a:p>
          <a:p>
            <a:pPr>
              <a:spcBef>
                <a:spcPct val="0"/>
              </a:spcBef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                       </a:t>
            </a:r>
          </a:p>
          <a:p>
            <a:pPr>
              <a:spcBef>
                <a:spcPct val="0"/>
              </a:spcBef>
              <a:defRPr/>
            </a:pPr>
            <a:r>
              <a:rPr lang="pt-BR" sz="2800" dirty="0">
                <a:latin typeface="+mj-lt"/>
                <a:ea typeface="+mj-ea"/>
                <a:cs typeface="+mj-cs"/>
              </a:rPr>
              <a:t> </a:t>
            </a:r>
            <a:r>
              <a:rPr lang="pt-BR" sz="2800" dirty="0" smtClean="0">
                <a:latin typeface="+mj-lt"/>
                <a:ea typeface="+mj-ea"/>
                <a:cs typeface="+mj-cs"/>
              </a:rPr>
              <a:t>                               </a:t>
            </a:r>
            <a:r>
              <a:rPr kumimoji="0" lang="pt-B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Mariana Carvalho H</a:t>
            </a:r>
            <a:r>
              <a:rPr lang="pt-BR" sz="2400" b="1" dirty="0" smtClean="0">
                <a:latin typeface="+mj-lt"/>
              </a:rPr>
              <a:t>enrique</a:t>
            </a:r>
            <a:endParaRPr kumimoji="0" lang="pt-B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Cleilson </a:t>
            </a:r>
            <a:r>
              <a:rPr kumimoji="0" lang="pt-BR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Henrique de Araujo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989" y="7041232"/>
            <a:ext cx="2007971" cy="20079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Conector reto 16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10" name="Cruz 9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ruz 10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3" name="Retângulo 12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128" y="5220545"/>
            <a:ext cx="696756" cy="678237"/>
          </a:xfrm>
          <a:prstGeom prst="rect">
            <a:avLst/>
          </a:prstGeom>
        </p:spPr>
      </p:pic>
      <p:sp>
        <p:nvSpPr>
          <p:cNvPr id="19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322253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600" dirty="0" smtClean="0"/>
          </a:p>
          <a:p>
            <a:pPr fontAlgn="base"/>
            <a:endParaRPr lang="pt-BR" sz="1600" dirty="0"/>
          </a:p>
          <a:p>
            <a:pPr fontAlgn="base"/>
            <a:endParaRPr lang="pt-BR" sz="1600" dirty="0" smtClean="0"/>
          </a:p>
          <a:p>
            <a:pPr fontAlgn="base"/>
            <a:endParaRPr lang="pt-BR" sz="1600" dirty="0"/>
          </a:p>
          <a:p>
            <a:pPr fontAlgn="base"/>
            <a:endParaRPr lang="pt-BR" sz="1600" dirty="0" smtClean="0"/>
          </a:p>
          <a:p>
            <a:pPr fontAlgn="base"/>
            <a:endParaRPr lang="pt-BR" sz="1600" dirty="0"/>
          </a:p>
          <a:p>
            <a:pPr fontAlgn="base"/>
            <a:endParaRPr lang="pt-BR" sz="1600" dirty="0" smtClean="0"/>
          </a:p>
          <a:p>
            <a:pPr fontAlgn="base"/>
            <a:endParaRPr lang="pt-BR" sz="1600" dirty="0"/>
          </a:p>
          <a:p>
            <a:pPr fontAlgn="base"/>
            <a:endParaRPr lang="pt-BR" sz="1600" dirty="0" smtClean="0"/>
          </a:p>
          <a:p>
            <a:pPr fontAlgn="base"/>
            <a:endParaRPr lang="pt-BR" sz="1600" dirty="0"/>
          </a:p>
          <a:p>
            <a:pPr fontAlgn="base"/>
            <a:endParaRPr lang="pt-BR" sz="1600" dirty="0" smtClean="0"/>
          </a:p>
          <a:p>
            <a:pPr fontAlgn="base"/>
            <a:r>
              <a:rPr lang="pt-BR" sz="1600" dirty="0"/>
              <a:t>Inclui os processos para incorporação da política de qualidade da organização com relação ao planejamento, gerenciamento e controle dos requisitos de qualidade do projeto e do produto, para atender as expectativas das partes interessadas. </a:t>
            </a:r>
            <a:endParaRPr lang="pt-BR" sz="1600" dirty="0" smtClean="0"/>
          </a:p>
          <a:p>
            <a:pPr fontAlgn="base"/>
            <a:endParaRPr lang="pt-BR" sz="1600" dirty="0"/>
          </a:p>
          <a:p>
            <a:pPr fontAlgn="base"/>
            <a:r>
              <a:rPr lang="pt-BR" sz="1600" dirty="0" smtClean="0"/>
              <a:t>Inclui </a:t>
            </a:r>
            <a:r>
              <a:rPr lang="pt-BR" sz="1600" dirty="0"/>
              <a:t>planejar, gerenciar e controlar a qualidade.        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GERENCIAMENTO </a:t>
              </a:r>
              <a:r>
                <a:rPr lang="pt-BR" b="1" dirty="0"/>
                <a:t>DA QUALIDADE DO </a:t>
              </a:r>
              <a:r>
                <a:rPr lang="pt-BR" b="1" dirty="0" smtClean="0"/>
                <a:t>PROJETO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4134011" cy="380115"/>
            <a:chOff x="303101" y="1051243"/>
            <a:chExt cx="4134011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13401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46975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Áreas de conhecimento do PMBOK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023" y="1567118"/>
            <a:ext cx="4656524" cy="255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1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600" dirty="0" smtClean="0"/>
          </a:p>
          <a:p>
            <a:pPr fontAlgn="base"/>
            <a:endParaRPr lang="pt-BR" sz="1600" dirty="0"/>
          </a:p>
          <a:p>
            <a:pPr fontAlgn="base"/>
            <a:endParaRPr lang="pt-BR" sz="1600" dirty="0" smtClean="0"/>
          </a:p>
          <a:p>
            <a:pPr fontAlgn="base"/>
            <a:endParaRPr lang="pt-BR" sz="1600" dirty="0"/>
          </a:p>
          <a:p>
            <a:pPr fontAlgn="base"/>
            <a:endParaRPr lang="pt-BR" sz="1600" dirty="0" smtClean="0"/>
          </a:p>
          <a:p>
            <a:pPr fontAlgn="base"/>
            <a:endParaRPr lang="pt-BR" sz="1600" dirty="0"/>
          </a:p>
          <a:p>
            <a:pPr fontAlgn="base"/>
            <a:endParaRPr lang="pt-BR" sz="1600" dirty="0" smtClean="0"/>
          </a:p>
          <a:p>
            <a:pPr fontAlgn="base"/>
            <a:endParaRPr lang="pt-BR" sz="1600" dirty="0"/>
          </a:p>
          <a:p>
            <a:pPr fontAlgn="base"/>
            <a:endParaRPr lang="pt-BR" sz="1600" dirty="0" smtClean="0"/>
          </a:p>
          <a:p>
            <a:pPr fontAlgn="base"/>
            <a:endParaRPr lang="pt-BR" sz="1600" dirty="0"/>
          </a:p>
          <a:p>
            <a:pPr fontAlgn="base"/>
            <a:endParaRPr lang="pt-BR" sz="1600" dirty="0" smtClean="0"/>
          </a:p>
          <a:p>
            <a:pPr fontAlgn="base"/>
            <a:endParaRPr lang="pt-BR" sz="1600" dirty="0" smtClean="0"/>
          </a:p>
          <a:p>
            <a:pPr fontAlgn="base"/>
            <a:endParaRPr lang="pt-BR" sz="1600" dirty="0" smtClean="0"/>
          </a:p>
          <a:p>
            <a:pPr fontAlgn="base"/>
            <a:endParaRPr lang="pt-BR" sz="1600" dirty="0"/>
          </a:p>
          <a:p>
            <a:pPr fontAlgn="base"/>
            <a:endParaRPr lang="pt-BR" sz="1600" dirty="0" smtClean="0"/>
          </a:p>
          <a:p>
            <a:pPr fontAlgn="base"/>
            <a:endParaRPr lang="pt-BR" sz="1600" dirty="0"/>
          </a:p>
          <a:p>
            <a:pPr fontAlgn="base"/>
            <a:endParaRPr lang="pt-BR" sz="1600" dirty="0" smtClean="0"/>
          </a:p>
          <a:p>
            <a:pPr fontAlgn="base"/>
            <a:endParaRPr lang="pt-BR" sz="1600" dirty="0"/>
          </a:p>
          <a:p>
            <a:pPr fontAlgn="base"/>
            <a:r>
              <a:rPr lang="pt-BR" sz="1400" dirty="0"/>
              <a:t>Inclui os processos para identificar, adquirir e gerenciar os recursos necessários para a conclusão bem-sucedida do projeto. Inclui</a:t>
            </a:r>
            <a:r>
              <a:rPr lang="pt-BR" sz="1400" dirty="0" smtClean="0"/>
              <a:t>:</a:t>
            </a:r>
          </a:p>
          <a:p>
            <a:pPr fontAlgn="base"/>
            <a:endParaRPr lang="pt-BR" sz="1600" dirty="0"/>
          </a:p>
          <a:p>
            <a:pPr fontAlgn="base"/>
            <a:r>
              <a:rPr lang="pt-BR" sz="1600" b="1" dirty="0"/>
              <a:t>Planejar o gerenciamento dos recursos;</a:t>
            </a:r>
          </a:p>
          <a:p>
            <a:pPr fontAlgn="base"/>
            <a:endParaRPr lang="pt-BR" sz="1600" b="1" dirty="0"/>
          </a:p>
          <a:p>
            <a:pPr fontAlgn="base"/>
            <a:r>
              <a:rPr lang="pt-BR" sz="1600" b="1" dirty="0"/>
              <a:t>Estimar os recursos das atividades;</a:t>
            </a:r>
          </a:p>
          <a:p>
            <a:pPr fontAlgn="base"/>
            <a:endParaRPr lang="pt-BR" sz="1600" b="1" dirty="0"/>
          </a:p>
          <a:p>
            <a:pPr fontAlgn="base"/>
            <a:r>
              <a:rPr lang="pt-BR" sz="1600" b="1" dirty="0"/>
              <a:t>Adquirir recursos;</a:t>
            </a:r>
          </a:p>
          <a:p>
            <a:pPr fontAlgn="base"/>
            <a:endParaRPr lang="pt-BR" sz="1600" b="1" dirty="0"/>
          </a:p>
          <a:p>
            <a:pPr fontAlgn="base"/>
            <a:r>
              <a:rPr lang="pt-BR" sz="1600" b="1" dirty="0"/>
              <a:t>Desenvolver e gerenciar a equipe;</a:t>
            </a:r>
          </a:p>
          <a:p>
            <a:pPr fontAlgn="base"/>
            <a:endParaRPr lang="pt-BR" sz="1600" b="1" dirty="0"/>
          </a:p>
          <a:p>
            <a:pPr fontAlgn="base"/>
            <a:r>
              <a:rPr lang="pt-BR" sz="1600" b="1" dirty="0"/>
              <a:t>Controlar os recursos. 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GERENCIAMENTO </a:t>
              </a:r>
              <a:r>
                <a:rPr lang="pt-BR" b="1" dirty="0"/>
                <a:t>DOS RECURSOS DO PROJETO 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4134011" cy="380115"/>
            <a:chOff x="303101" y="1051243"/>
            <a:chExt cx="4134011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13401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46975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Áreas de conhecimento do PMBOK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417" y="1594609"/>
            <a:ext cx="4262550" cy="33195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9032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Inclui </a:t>
            </a:r>
            <a:r>
              <a:rPr lang="pt-BR" sz="1400" dirty="0"/>
              <a:t>os processos necessários para assegurar que as informações do projeto sejam planejadas, coletadas, criadas, distribuídas, armazenadas, recuperadas, gerenciadas, controladas, monitoradas e finalmente organizadas de maneira oportuna e apropriada. Isto é, planejar, gerenciar e monitorar as comunicações. </a:t>
            </a:r>
            <a:r>
              <a:rPr lang="pt-BR" sz="1600" dirty="0"/>
              <a:t>       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GERENCIAMENTO </a:t>
              </a:r>
              <a:r>
                <a:rPr lang="pt-BR" b="1" dirty="0"/>
                <a:t>DAS COMUNICAÇÕES DO </a:t>
              </a:r>
              <a:r>
                <a:rPr lang="pt-BR" b="1" dirty="0" smtClean="0"/>
                <a:t>PROJETO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4134011" cy="380115"/>
            <a:chOff x="303101" y="1051243"/>
            <a:chExt cx="4134011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13401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46975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Áreas de conhecimento do PMBOK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427" y="1708738"/>
            <a:ext cx="5049754" cy="274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r>
              <a:rPr lang="pt-BR" sz="1400" dirty="0" smtClean="0"/>
              <a:t>Inclui </a:t>
            </a:r>
            <a:r>
              <a:rPr lang="pt-BR" sz="1400" dirty="0"/>
              <a:t>os processos de condução de planejamento, identificação e análise de gerenciamento de risco, planejamento de resposta, implementação de resposta e monitoramento de risco em um projeto</a:t>
            </a:r>
            <a:r>
              <a:rPr lang="pt-BR" sz="1400" dirty="0" smtClean="0"/>
              <a:t>.</a:t>
            </a:r>
          </a:p>
          <a:p>
            <a:endParaRPr lang="pt-BR" sz="1400" dirty="0"/>
          </a:p>
          <a:p>
            <a:r>
              <a:rPr lang="pt-BR" sz="1600" b="1" dirty="0"/>
              <a:t>Planejar o gerenciamento dos riscos;</a:t>
            </a:r>
          </a:p>
          <a:p>
            <a:endParaRPr lang="pt-BR" sz="1600" b="1" dirty="0"/>
          </a:p>
          <a:p>
            <a:r>
              <a:rPr lang="pt-BR" sz="1600" b="1" dirty="0"/>
              <a:t>Identificar os riscos;</a:t>
            </a:r>
          </a:p>
          <a:p>
            <a:endParaRPr lang="pt-BR" sz="1600" b="1" dirty="0"/>
          </a:p>
          <a:p>
            <a:r>
              <a:rPr lang="pt-BR" sz="1600" b="1" dirty="0"/>
              <a:t>Realizar a análise qualitativa e quantitativa dos riscos;</a:t>
            </a:r>
          </a:p>
          <a:p>
            <a:endParaRPr lang="pt-BR" sz="1600" b="1" dirty="0"/>
          </a:p>
          <a:p>
            <a:r>
              <a:rPr lang="pt-BR" sz="1600" b="1" dirty="0"/>
              <a:t>Planejar e implementar as respostas aos riscos;</a:t>
            </a:r>
          </a:p>
          <a:p>
            <a:endParaRPr lang="pt-BR" sz="1600" b="1" dirty="0"/>
          </a:p>
          <a:p>
            <a:r>
              <a:rPr lang="pt-BR" sz="1600" b="1" dirty="0"/>
              <a:t>Monitorar os riscos.</a:t>
            </a:r>
            <a:r>
              <a:rPr lang="pt-BR" sz="1400" dirty="0"/>
              <a:t/>
            </a:r>
            <a:br>
              <a:rPr lang="pt-BR" sz="1400" dirty="0"/>
            </a:br>
            <a:r>
              <a:rPr lang="pt-BR" sz="1600" dirty="0"/>
              <a:t>      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    GERENCIAMENTO </a:t>
              </a:r>
              <a:r>
                <a:rPr lang="pt-BR" b="1" dirty="0"/>
                <a:t>DOS RISCOS DO </a:t>
              </a:r>
              <a:r>
                <a:rPr lang="pt-BR" b="1" dirty="0" smtClean="0"/>
                <a:t>PROJETO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4134011" cy="380115"/>
            <a:chOff x="303101" y="1051243"/>
            <a:chExt cx="4134011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13401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46975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Áreas de conhecimento do PMBOK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22" y="1578241"/>
            <a:ext cx="3815123" cy="396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1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r>
              <a:rPr lang="pt-BR" sz="1600" dirty="0"/>
              <a:t>Inclui os processos necessários para comprar ou adquirir produtos, serviços ou resultados externos a equipe do projeto. Faz parte dele planejar, conduzir e controlar aquisições.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GERENCIAMENTO </a:t>
              </a:r>
              <a:r>
                <a:rPr lang="pt-BR" b="1" dirty="0"/>
                <a:t>DAS AQUISIÇÕES DO </a:t>
              </a:r>
              <a:r>
                <a:rPr lang="pt-BR" b="1" dirty="0" smtClean="0"/>
                <a:t>PROJETO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4134011" cy="380115"/>
            <a:chOff x="303101" y="1051243"/>
            <a:chExt cx="4134011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13401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46975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Áreas de conhecimento do PMBOK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56" y="1722092"/>
            <a:ext cx="5285758" cy="291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1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r>
              <a:rPr lang="pt-BR" sz="1400" dirty="0" smtClean="0"/>
              <a:t>Inclui </a:t>
            </a:r>
            <a:r>
              <a:rPr lang="pt-BR" sz="1400" dirty="0"/>
              <a:t>os processos exigidos para identificar as pessoas, grupos ou organizações que podem impactar ou serem impactados pelo projeto, analisar as expectativas das partes interessadas e sua influência no projeto, e desenvolver estratégias de gerenciamento apropriadas para o seu engajamento eficaz nas decisões e execução do projeto. 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Então</a:t>
            </a:r>
            <a:r>
              <a:rPr lang="pt-BR" sz="1400" dirty="0"/>
              <a:t>, pode-se dizer que identifica as partes interessadas e planeja, gerencia e monitora o engajamento das partes interessadas. </a:t>
            </a:r>
            <a:endParaRPr lang="pt-BR" sz="1400" dirty="0" smtClean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GERENCIAMENTO </a:t>
              </a:r>
              <a:r>
                <a:rPr lang="pt-BR" b="1" dirty="0"/>
                <a:t>DAS PARTES INTERESSADAS DO </a:t>
              </a:r>
              <a:r>
                <a:rPr lang="pt-BR" b="1" dirty="0" smtClean="0"/>
                <a:t>PROJETO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3" name="Grupo 2"/>
          <p:cNvGrpSpPr/>
          <p:nvPr/>
        </p:nvGrpSpPr>
        <p:grpSpPr>
          <a:xfrm>
            <a:off x="303101" y="1051243"/>
            <a:ext cx="4134011" cy="380115"/>
            <a:chOff x="303101" y="1051243"/>
            <a:chExt cx="4134011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134011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469755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Áreas de conhecimento do PMBOK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844" y="1628242"/>
            <a:ext cx="3386882" cy="29779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9316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O objetivo maior dos processos de iniciação é o alinhamento do objetivo do projeto com as expectativas das partes interessadas, informando sobre o escopo e discutindo como poderão ajudar para atingir essas expectativas.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Nesse </a:t>
            </a:r>
            <a:r>
              <a:rPr lang="pt-BR" sz="1400" dirty="0"/>
              <a:t>processo, o escopo é definido e o custo financeiro é comprometido. É definido quem das partes interessadas irá interagir e influenciar no resultado geral.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O </a:t>
            </a:r>
            <a:r>
              <a:rPr lang="pt-BR" sz="1400" dirty="0"/>
              <a:t>gerente do projeto será atribuído, se ainda não tiver sido.</a:t>
            </a:r>
          </a:p>
          <a:p>
            <a:endParaRPr lang="pt-BR" sz="1400" dirty="0" smtClean="0"/>
          </a:p>
          <a:p>
            <a:pPr fontAlgn="base"/>
            <a:r>
              <a:rPr lang="pt-BR" sz="1400" dirty="0"/>
              <a:t>Na aprovação do termo de abertura, o projeto é iniciado oficialmente. Os processos desse grupo ajudam no alinhamento dos objetivos estratégicos em que o </a:t>
            </a:r>
            <a:r>
              <a:rPr lang="pt-BR" sz="1400" i="1" dirty="0"/>
              <a:t>business case</a:t>
            </a:r>
            <a:r>
              <a:rPr lang="pt-BR" sz="1400" dirty="0"/>
              <a:t>, os benefícios e as partes interessadas são considerados desde o início do projeto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O principal benefício deste processo é o agrupamento. Somente os projetos alinhados com os mesmos objetivos estratégicos são autorizados.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Quando </a:t>
            </a:r>
            <a:r>
              <a:rPr lang="pt-BR" sz="1400" dirty="0"/>
              <a:t>a atribuição do gerente de projetos for feita no termo de abertura, quem deve criar esse relatório é o patrocinador, um escritório de projetos, o comitê diretivo de </a:t>
            </a:r>
            <a:r>
              <a:rPr lang="pt-BR" sz="1400" b="1" dirty="0"/>
              <a:t>portfólio</a:t>
            </a:r>
            <a:r>
              <a:rPr lang="pt-BR" sz="1400" dirty="0"/>
              <a:t> ou grupo de partes interessadas. </a:t>
            </a:r>
          </a:p>
          <a:p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  Grupo </a:t>
              </a:r>
              <a:r>
                <a:rPr lang="pt-BR" b="1" dirty="0"/>
                <a:t>de processos de iniciação do projeto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566059" cy="380115"/>
            <a:chOff x="303101" y="1051243"/>
            <a:chExt cx="456605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56605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01803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Grupo de processos de iniciação do projeto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305133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6" name="Retângulo 5"/>
          <p:cNvSpPr/>
          <p:nvPr/>
        </p:nvSpPr>
        <p:spPr>
          <a:xfrm>
            <a:off x="5375764" y="2663451"/>
            <a:ext cx="1003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Exemplo</a:t>
            </a:r>
            <a:endParaRPr lang="pt-BR" b="1" dirty="0"/>
          </a:p>
        </p:txBody>
      </p:sp>
      <p:pic>
        <p:nvPicPr>
          <p:cNvPr id="44" name="Imagem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76" y="4027000"/>
            <a:ext cx="5395495" cy="34852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2" name="Retângulo de cantos arredondados 31"/>
          <p:cNvSpPr/>
          <p:nvPr/>
        </p:nvSpPr>
        <p:spPr>
          <a:xfrm rot="5400000">
            <a:off x="2559954" y="5321775"/>
            <a:ext cx="8028624" cy="4508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                                            </a:t>
            </a:r>
            <a:r>
              <a:rPr lang="pt-BR" b="1" dirty="0"/>
              <a:t>Grupo de processos de iniciação do projeto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407" y="1225280"/>
            <a:ext cx="3714593" cy="1548751"/>
          </a:xfrm>
          <a:prstGeom prst="rect">
            <a:avLst/>
          </a:prstGeom>
        </p:spPr>
      </p:pic>
      <p:sp>
        <p:nvSpPr>
          <p:cNvPr id="28" name="Retângulo de cantos arredondados 27"/>
          <p:cNvSpPr/>
          <p:nvPr/>
        </p:nvSpPr>
        <p:spPr>
          <a:xfrm flipH="1">
            <a:off x="285728" y="1477012"/>
            <a:ext cx="6070985" cy="8084500"/>
          </a:xfrm>
          <a:custGeom>
            <a:avLst/>
            <a:gdLst>
              <a:gd name="connsiteX0" fmla="*/ 0 w 6063113"/>
              <a:gd name="connsiteY0" fmla="*/ 1010539 h 7537182"/>
              <a:gd name="connsiteX1" fmla="*/ 1010539 w 6063113"/>
              <a:gd name="connsiteY1" fmla="*/ 0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010539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010539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791124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791124 h 7537182"/>
              <a:gd name="connsiteX0" fmla="*/ 0 w 6063113"/>
              <a:gd name="connsiteY0" fmla="*/ 1791124 h 7537182"/>
              <a:gd name="connsiteX1" fmla="*/ 1345075 w 6063113"/>
              <a:gd name="connsiteY1" fmla="*/ 1115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791124 h 7537182"/>
              <a:gd name="connsiteX0" fmla="*/ 0 w 6063159"/>
              <a:gd name="connsiteY0" fmla="*/ 1779973 h 7526031"/>
              <a:gd name="connsiteX1" fmla="*/ 1345075 w 6063159"/>
              <a:gd name="connsiteY1" fmla="*/ 0 h 7526031"/>
              <a:gd name="connsiteX2" fmla="*/ 5520925 w 6063159"/>
              <a:gd name="connsiteY2" fmla="*/ 11152 h 7526031"/>
              <a:gd name="connsiteX3" fmla="*/ 6063113 w 6063159"/>
              <a:gd name="connsiteY3" fmla="*/ 999388 h 7526031"/>
              <a:gd name="connsiteX4" fmla="*/ 6063113 w 6063159"/>
              <a:gd name="connsiteY4" fmla="*/ 6515492 h 7526031"/>
              <a:gd name="connsiteX5" fmla="*/ 5052574 w 6063159"/>
              <a:gd name="connsiteY5" fmla="*/ 7526031 h 7526031"/>
              <a:gd name="connsiteX6" fmla="*/ 1010539 w 6063159"/>
              <a:gd name="connsiteY6" fmla="*/ 7526031 h 7526031"/>
              <a:gd name="connsiteX7" fmla="*/ 0 w 6063159"/>
              <a:gd name="connsiteY7" fmla="*/ 6515492 h 7526031"/>
              <a:gd name="connsiteX8" fmla="*/ 0 w 6063159"/>
              <a:gd name="connsiteY8" fmla="*/ 1779973 h 7526031"/>
              <a:gd name="connsiteX0" fmla="*/ 0 w 6069432"/>
              <a:gd name="connsiteY0" fmla="*/ 1797417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797417 h 7543475"/>
              <a:gd name="connsiteX0" fmla="*/ 0 w 6069432"/>
              <a:gd name="connsiteY0" fmla="*/ 1574393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574393 h 7543475"/>
              <a:gd name="connsiteX0" fmla="*/ 0 w 6069432"/>
              <a:gd name="connsiteY0" fmla="*/ 1574393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574393 h 7543475"/>
              <a:gd name="connsiteX0" fmla="*/ 0 w 6090466"/>
              <a:gd name="connsiteY0" fmla="*/ 1563668 h 7532750"/>
              <a:gd name="connsiteX1" fmla="*/ 1345075 w 6090466"/>
              <a:gd name="connsiteY1" fmla="*/ 6719 h 7532750"/>
              <a:gd name="connsiteX2" fmla="*/ 5610135 w 6090466"/>
              <a:gd name="connsiteY2" fmla="*/ 29022 h 7532750"/>
              <a:gd name="connsiteX3" fmla="*/ 6063113 w 6090466"/>
              <a:gd name="connsiteY3" fmla="*/ 1006107 h 7532750"/>
              <a:gd name="connsiteX4" fmla="*/ 6063113 w 6090466"/>
              <a:gd name="connsiteY4" fmla="*/ 6522211 h 7532750"/>
              <a:gd name="connsiteX5" fmla="*/ 5052574 w 6090466"/>
              <a:gd name="connsiteY5" fmla="*/ 7532750 h 7532750"/>
              <a:gd name="connsiteX6" fmla="*/ 1010539 w 6090466"/>
              <a:gd name="connsiteY6" fmla="*/ 7532750 h 7532750"/>
              <a:gd name="connsiteX7" fmla="*/ 0 w 6090466"/>
              <a:gd name="connsiteY7" fmla="*/ 6522211 h 7532750"/>
              <a:gd name="connsiteX8" fmla="*/ 0 w 6090466"/>
              <a:gd name="connsiteY8" fmla="*/ 1563668 h 7532750"/>
              <a:gd name="connsiteX0" fmla="*/ 0 w 6070984"/>
              <a:gd name="connsiteY0" fmla="*/ 1556949 h 7526031"/>
              <a:gd name="connsiteX1" fmla="*/ 1345075 w 6070984"/>
              <a:gd name="connsiteY1" fmla="*/ 0 h 7526031"/>
              <a:gd name="connsiteX2" fmla="*/ 5610135 w 6070984"/>
              <a:gd name="connsiteY2" fmla="*/ 22303 h 7526031"/>
              <a:gd name="connsiteX3" fmla="*/ 6063113 w 6070984"/>
              <a:gd name="connsiteY3" fmla="*/ 999388 h 7526031"/>
              <a:gd name="connsiteX4" fmla="*/ 6063113 w 6070984"/>
              <a:gd name="connsiteY4" fmla="*/ 6515492 h 7526031"/>
              <a:gd name="connsiteX5" fmla="*/ 5052574 w 6070984"/>
              <a:gd name="connsiteY5" fmla="*/ 7526031 h 7526031"/>
              <a:gd name="connsiteX6" fmla="*/ 1010539 w 6070984"/>
              <a:gd name="connsiteY6" fmla="*/ 7526031 h 7526031"/>
              <a:gd name="connsiteX7" fmla="*/ 0 w 6070984"/>
              <a:gd name="connsiteY7" fmla="*/ 6515492 h 7526031"/>
              <a:gd name="connsiteX8" fmla="*/ 0 w 6070984"/>
              <a:gd name="connsiteY8" fmla="*/ 1556949 h 752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70984" h="7526031">
                <a:moveTo>
                  <a:pt x="0" y="1556949"/>
                </a:moveTo>
                <a:cubicBezTo>
                  <a:pt x="1862254" y="1511800"/>
                  <a:pt x="642004" y="635620"/>
                  <a:pt x="1345075" y="0"/>
                </a:cubicBezTo>
                <a:lnTo>
                  <a:pt x="5610135" y="22303"/>
                </a:lnTo>
                <a:cubicBezTo>
                  <a:pt x="6168239" y="-33454"/>
                  <a:pt x="6063113" y="441283"/>
                  <a:pt x="6063113" y="999388"/>
                </a:cubicBezTo>
                <a:lnTo>
                  <a:pt x="6063113" y="6515492"/>
                </a:lnTo>
                <a:cubicBezTo>
                  <a:pt x="6063113" y="7073597"/>
                  <a:pt x="5610679" y="7526031"/>
                  <a:pt x="5052574" y="7526031"/>
                </a:cubicBezTo>
                <a:lnTo>
                  <a:pt x="1010539" y="7526031"/>
                </a:lnTo>
                <a:cubicBezTo>
                  <a:pt x="452434" y="7526031"/>
                  <a:pt x="0" y="7073597"/>
                  <a:pt x="0" y="6515492"/>
                </a:cubicBezTo>
                <a:lnTo>
                  <a:pt x="0" y="155694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 smtClean="0"/>
          </a:p>
          <a:p>
            <a:endParaRPr lang="pt-BR" sz="1400" dirty="0"/>
          </a:p>
          <a:p>
            <a:pPr fontAlgn="base"/>
            <a:r>
              <a:rPr lang="pt-BR" sz="1400" b="1" dirty="0"/>
              <a:t>Portfólio</a:t>
            </a:r>
            <a:r>
              <a:rPr lang="pt-BR" sz="1400" dirty="0"/>
              <a:t>: projetos, programas, subportfólios e operações gerenciadas em grupo para alcançar objetivos estratégicos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Programas</a:t>
            </a:r>
            <a:r>
              <a:rPr lang="pt-BR" sz="1400" dirty="0"/>
              <a:t>: um grupo relacionado de projetos, subprogramas e atividades de programa gerenciados de forma coordenada para a obtenção de benefícios que não estariam disponíveis se eles fossem gerenciados individualmente. (PMI, 2017, p. 15</a:t>
            </a:r>
            <a:r>
              <a:rPr lang="pt-BR" sz="1400" dirty="0" smtClean="0"/>
              <a:t>).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Em cada nova fase do projeto, as informações levantadas no grupo de processos de iniciação devem ser revistas e verificadas se ainda são válidas para o negócio que o originou.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O </a:t>
            </a:r>
            <a:r>
              <a:rPr lang="pt-BR" sz="1400" dirty="0"/>
              <a:t>termo de abertura do projeto, os documentos de negócios e os critérios de sucesso são verificados.</a:t>
            </a:r>
          </a:p>
          <a:p>
            <a:endParaRPr lang="pt-BR" sz="1400" dirty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1194" y="1702119"/>
            <a:ext cx="2178755" cy="1882729"/>
          </a:xfrm>
          <a:prstGeom prst="rect">
            <a:avLst/>
          </a:prstGeom>
        </p:spPr>
      </p:pic>
      <p:grpSp>
        <p:nvGrpSpPr>
          <p:cNvPr id="21" name="Grupo 20"/>
          <p:cNvGrpSpPr/>
          <p:nvPr/>
        </p:nvGrpSpPr>
        <p:grpSpPr>
          <a:xfrm>
            <a:off x="303101" y="1051243"/>
            <a:ext cx="4566059" cy="380115"/>
            <a:chOff x="303101" y="1051243"/>
            <a:chExt cx="4566059" cy="380115"/>
          </a:xfrm>
        </p:grpSpPr>
        <p:sp>
          <p:nvSpPr>
            <p:cNvPr id="23" name="Retângulo de cantos arredondados 22"/>
            <p:cNvSpPr/>
            <p:nvPr/>
          </p:nvSpPr>
          <p:spPr>
            <a:xfrm>
              <a:off x="303101" y="1059557"/>
              <a:ext cx="456605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Retângulo de cantos arredondados 23"/>
            <p:cNvSpPr/>
            <p:nvPr/>
          </p:nvSpPr>
          <p:spPr>
            <a:xfrm>
              <a:off x="895349" y="1051243"/>
              <a:ext cx="3901803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Grupo de processos de iniciação do projeto</a:t>
              </a:r>
              <a:endParaRPr lang="pt-BR" sz="1450" dirty="0"/>
            </a:p>
          </p:txBody>
        </p:sp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659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Para identificar o sucesso do projeto, normalmente são usados os indicadores de prazo, custo, escopo e qualidade do projeto.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Podemos </a:t>
            </a:r>
            <a:r>
              <a:rPr lang="pt-BR" sz="1400" dirty="0"/>
              <a:t>também medir pela realização dos objetivos do projeto. Cada parte interessada pode ter a visão de sucesso diferente, pois esperam resultados diferentes do projeto.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É </a:t>
            </a:r>
            <a:r>
              <a:rPr lang="pt-BR" sz="1400" dirty="0"/>
              <a:t>preciso deixar bem claro e documentar quais objetivos o projeto atende.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O </a:t>
            </a:r>
            <a:r>
              <a:rPr lang="pt-BR" sz="1400" dirty="0"/>
              <a:t>acompanhamento das partes interessadas durante todo o projeto aumenta a chance de sucesso. Para avaliar o sucesso, é preciso responder: 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600" b="1" dirty="0" smtClean="0"/>
              <a:t>1 - O </a:t>
            </a:r>
            <a:r>
              <a:rPr lang="pt-BR" sz="1600" b="1" dirty="0"/>
              <a:t>que será considerado sucesso para o projeto</a:t>
            </a:r>
            <a:r>
              <a:rPr lang="pt-BR" sz="1600" b="1" dirty="0" smtClean="0"/>
              <a:t>;</a:t>
            </a:r>
            <a:endParaRPr lang="pt-BR" sz="1600" b="1" dirty="0"/>
          </a:p>
          <a:p>
            <a:pPr fontAlgn="base"/>
            <a:r>
              <a:rPr lang="pt-BR" sz="1600" b="1" dirty="0" smtClean="0"/>
              <a:t>2 - Como </a:t>
            </a:r>
            <a:r>
              <a:rPr lang="pt-BR" sz="1600" b="1" dirty="0"/>
              <a:t>mediremos o sucesso do projeto</a:t>
            </a:r>
            <a:r>
              <a:rPr lang="pt-BR" sz="1600" b="1" dirty="0" smtClean="0"/>
              <a:t>;</a:t>
            </a:r>
            <a:endParaRPr lang="pt-BR" sz="1600" b="1" dirty="0"/>
          </a:p>
          <a:p>
            <a:pPr fontAlgn="base"/>
            <a:r>
              <a:rPr lang="pt-BR" sz="1600" b="1" dirty="0" smtClean="0"/>
              <a:t>3 - Quais </a:t>
            </a:r>
            <a:r>
              <a:rPr lang="pt-BR" sz="1600" b="1" dirty="0"/>
              <a:t>fatores podem afetar o projeto</a:t>
            </a:r>
            <a:r>
              <a:rPr lang="pt-BR" sz="1600" b="1" dirty="0" smtClean="0"/>
              <a:t>.</a:t>
            </a:r>
          </a:p>
          <a:p>
            <a:pPr fontAlgn="base"/>
            <a:endParaRPr lang="pt-BR" sz="1600" b="1" dirty="0"/>
          </a:p>
          <a:p>
            <a:pPr fontAlgn="base"/>
            <a:r>
              <a:rPr lang="pt-BR" sz="1600" dirty="0"/>
              <a:t>Pode acontecer de o projeto ser bem-sucedido na utilização dos recursos e atingir o sucesso operacional, mas não o estratégico, devido a mudança de mercado, por exemplo. O alinhamento e a comunicação com as partes interessadas devem ocorrer sempre. O PMI (2017) destaca que o sucesso do projeto pode incluir estratégias de negócios, como:</a:t>
            </a:r>
            <a:endParaRPr lang="pt-BR" sz="1600" b="1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         Medidas </a:t>
              </a:r>
              <a:r>
                <a:rPr lang="pt-BR" b="1" dirty="0"/>
                <a:t>de sucesso do projeto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566059" cy="380115"/>
            <a:chOff x="303101" y="1051243"/>
            <a:chExt cx="456605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56605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01803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Grupo de processos de iniciação do projeto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9032" y="7267923"/>
            <a:ext cx="1816503" cy="231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9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b="1" dirty="0"/>
              <a:t>Estratégias de </a:t>
            </a:r>
            <a:r>
              <a:rPr lang="pt-BR" sz="1400" b="1" dirty="0" smtClean="0"/>
              <a:t>negócios</a:t>
            </a:r>
            <a:endParaRPr lang="pt-BR" sz="1400" b="1" dirty="0"/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Concluir o plano de gerenciamento de benefícios do projeto;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Atender os indicadores financeiros acordados e documentados no </a:t>
            </a:r>
            <a:r>
              <a:rPr lang="pt-BR" sz="1400" i="1" dirty="0"/>
              <a:t>business case</a:t>
            </a:r>
            <a:r>
              <a:rPr lang="pt-BR" sz="1400" dirty="0"/>
              <a:t>, como: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Valor presente líquido (VPL);</a:t>
            </a:r>
          </a:p>
          <a:p>
            <a:pPr fontAlgn="base"/>
            <a:r>
              <a:rPr lang="pt-BR" sz="1400" dirty="0"/>
              <a:t>Retorno do investimento (ROI);</a:t>
            </a:r>
          </a:p>
          <a:p>
            <a:pPr fontAlgn="base"/>
            <a:r>
              <a:rPr lang="pt-BR" sz="1400" dirty="0"/>
              <a:t>Taxa interna de retorno (TIR);</a:t>
            </a:r>
          </a:p>
          <a:p>
            <a:pPr fontAlgn="base"/>
            <a:r>
              <a:rPr lang="pt-BR" sz="1400" dirty="0"/>
              <a:t>Período de reembolso (PDR); </a:t>
            </a:r>
          </a:p>
          <a:p>
            <a:pPr fontAlgn="base"/>
            <a:r>
              <a:rPr lang="pt-BR" sz="1400" dirty="0"/>
              <a:t>Relação de custo-benefício (RCB</a:t>
            </a:r>
            <a:r>
              <a:rPr lang="pt-BR" sz="1400" dirty="0" smtClean="0"/>
              <a:t>).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Atendimento dos objetivos não financeiros do </a:t>
            </a:r>
            <a:r>
              <a:rPr lang="pt-BR" sz="1400" i="1" dirty="0"/>
              <a:t>business case</a:t>
            </a:r>
            <a:r>
              <a:rPr lang="pt-BR" sz="1400" dirty="0"/>
              <a:t>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Conclusão do movimento de uma organização de seu estado atual para o futuro estado desejado;</a:t>
            </a:r>
          </a:p>
          <a:p>
            <a:pPr fontAlgn="base"/>
            <a:r>
              <a:rPr lang="pt-BR" sz="1400" dirty="0"/>
              <a:t/>
            </a:r>
            <a:br>
              <a:rPr lang="pt-BR" sz="1400" dirty="0"/>
            </a:br>
            <a:r>
              <a:rPr lang="pt-BR" sz="1400" b="1" dirty="0" smtClean="0"/>
              <a:t>//</a:t>
            </a:r>
            <a:r>
              <a:rPr lang="pt-BR" sz="1400" b="1" dirty="0"/>
              <a:t> </a:t>
            </a:r>
            <a:r>
              <a:rPr lang="pt-BR" sz="1400" dirty="0"/>
              <a:t>Cumprimento dos termos e condições do contrato;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Atendimento das estratégias, metas e objetivos organizacionais;</a:t>
            </a:r>
          </a:p>
          <a:p>
            <a:pPr fontAlgn="base"/>
            <a:r>
              <a:rPr lang="pt-BR" sz="1400" dirty="0"/>
              <a:t/>
            </a:r>
            <a:br>
              <a:rPr lang="pt-BR" sz="1400" dirty="0"/>
            </a:br>
            <a:r>
              <a:rPr lang="pt-BR" sz="1400" b="1" dirty="0" smtClean="0"/>
              <a:t>//</a:t>
            </a:r>
            <a:r>
              <a:rPr lang="pt-BR" sz="1400" b="1" dirty="0"/>
              <a:t> </a:t>
            </a:r>
            <a:r>
              <a:rPr lang="pt-BR" sz="1400" dirty="0"/>
              <a:t>Alcance da satisfação das partes interessadas;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Adoção aceitável pelo cliente/usuário final;</a:t>
            </a:r>
          </a:p>
          <a:p>
            <a:pPr fontAlgn="base"/>
            <a:r>
              <a:rPr lang="pt-BR" sz="1400" dirty="0"/>
              <a:t/>
            </a:r>
            <a:br>
              <a:rPr lang="pt-BR" sz="1400" dirty="0"/>
            </a:br>
            <a:r>
              <a:rPr lang="pt-BR" sz="1400" b="1" dirty="0" smtClean="0"/>
              <a:t>//</a:t>
            </a:r>
            <a:r>
              <a:rPr lang="pt-BR" sz="1400" b="1" dirty="0"/>
              <a:t> </a:t>
            </a:r>
            <a:r>
              <a:rPr lang="pt-BR" sz="1400" dirty="0"/>
              <a:t>Integração das entregas no ambiente operacional da organização;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Alcance da qualidade de entrega acordada;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Atendimento dos critérios de governança;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Alcance de outras medidas ou critérios de sucesso acordados (por exemplo, produtividade do processo).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         Medidas </a:t>
              </a:r>
              <a:r>
                <a:rPr lang="pt-BR" b="1" dirty="0"/>
                <a:t>de sucesso do projeto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566059" cy="380115"/>
            <a:chOff x="303101" y="1051243"/>
            <a:chExt cx="456605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56605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01803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Grupo de processos de iniciação do projeto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219170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28604" y="1023910"/>
            <a:ext cx="6286544" cy="868161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 smtClean="0">
                <a:latin typeface="+mj-lt"/>
                <a:ea typeface="+mj-ea"/>
                <a:cs typeface="+mj-cs"/>
              </a:rPr>
              <a:t>Prefácio</a:t>
            </a: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 smtClean="0">
                <a:latin typeface="+mj-lt"/>
                <a:ea typeface="+mj-ea"/>
                <a:cs typeface="+mj-cs"/>
              </a:rPr>
              <a:t>A informação e a sobrevivência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71480" y="1905906"/>
            <a:ext cx="6000792" cy="779962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smtClean="0">
                <a:latin typeface="+mj-lt"/>
                <a:ea typeface="+mj-ea"/>
                <a:cs typeface="+mj-cs"/>
              </a:rPr>
              <a:t>O aprendizado atual está como sempre foi: manipulado, desde sua criação.</a:t>
            </a:r>
            <a:endParaRPr kumimoji="0" lang="pt-BR" sz="1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Desde o</a:t>
            </a:r>
            <a:r>
              <a:rPr kumimoji="0" lang="pt-BR" sz="1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tempo dos homens e mulheres das cavernas a informação é sobrevivência. </a:t>
            </a:r>
            <a:r>
              <a:rPr lang="pt-BR" sz="1400" dirty="0" smtClean="0">
                <a:latin typeface="+mj-lt"/>
                <a:ea typeface="+mj-ea"/>
                <a:cs typeface="+mj-cs"/>
              </a:rPr>
              <a:t>Quando o ser humano passou da fase de utilizar a informação para apenas sobreviver, ele começou a utilizá-la como meio de controle e repressão a sua própria tribo/sociedade/meio em que vive/natureza.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</a:rPr>
              <a:t>Desde então temos tribos contra tribos, civilizações contra civilizações, impérios contra </a:t>
            </a:r>
            <a:r>
              <a:rPr lang="pt-BR" sz="1400" dirty="0" smtClean="0"/>
              <a:t>impérios...</a:t>
            </a: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</a:rPr>
              <a:t>Sendo que o que determina o vencedor desde o tempo das cavernas até hoje é a informação.</a:t>
            </a:r>
          </a:p>
          <a:p>
            <a:pPr lvl="0" algn="just">
              <a:spcBef>
                <a:spcPct val="0"/>
              </a:spcBef>
              <a:defRPr/>
            </a:pP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</a:rPr>
              <a:t>Quando o ser humano começou a utilizar a primeira grande informação que foi a utilização do fogo, </a:t>
            </a:r>
            <a:r>
              <a:rPr lang="pt-BR" b="1" dirty="0" smtClean="0">
                <a:latin typeface="+mj-lt"/>
                <a:ea typeface="+mj-ea"/>
                <a:cs typeface="+mj-cs"/>
              </a:rPr>
              <a:t>a natureza </a:t>
            </a:r>
            <a:r>
              <a:rPr lang="pt-BR" sz="1400" dirty="0" smtClean="0">
                <a:latin typeface="+mj-lt"/>
                <a:ea typeface="+mj-ea"/>
                <a:cs typeface="+mj-cs"/>
              </a:rPr>
              <a:t>e as outras tribos atacadas não tinham chance alguma e foram derrotadas.</a:t>
            </a:r>
          </a:p>
          <a:p>
            <a:pPr lvl="0" algn="just">
              <a:spcBef>
                <a:spcPct val="0"/>
              </a:spcBef>
              <a:defRPr/>
            </a:pPr>
            <a:endParaRPr lang="pt-BR" sz="1400" dirty="0" smtClean="0">
              <a:latin typeface="+mj-lt"/>
              <a:ea typeface="+mj-ea"/>
              <a:cs typeface="+mj-cs"/>
            </a:endParaRPr>
          </a:p>
          <a:p>
            <a:pPr algn="just">
              <a:spcBef>
                <a:spcPct val="0"/>
              </a:spcBef>
              <a:defRPr/>
            </a:pPr>
            <a:r>
              <a:rPr lang="pt-BR" sz="1400" dirty="0" smtClean="0"/>
              <a:t>Quando o ser humano começou a utilizar armas primitivas do tempo da pedra lascada de fabricação humana, as outras tribos atacadas não tinham chance alguma e foram derrotadas.</a:t>
            </a:r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r>
              <a:rPr lang="pt-BR" sz="1400" dirty="0" smtClean="0"/>
              <a:t>Quando o ser humano começou a utilizar armas, utilizando o minério de ferro entre outros, posteriormente manipulando-os até se chegar as espadas lanças..., as outras tribos atacadas não tinham chance alguma e foram derrotadas.</a:t>
            </a:r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r>
              <a:rPr lang="pt-BR" sz="1400" dirty="0" smtClean="0"/>
              <a:t>Quando o império chinês criou e utilizou a pólvora e o seu uso em combates/guerras se espalhou as sociedades que utilizavam apenas espadas lanças... foram derrotadas. E chegamos a criação da bomba atômica e nuclear, como saber se o aprendizado é manipulado?</a:t>
            </a:r>
          </a:p>
          <a:p>
            <a:pPr algn="just">
              <a:spcBef>
                <a:spcPct val="0"/>
              </a:spcBef>
              <a:defRPr/>
            </a:pPr>
            <a:r>
              <a:rPr lang="pt-BR" sz="1400" dirty="0" smtClean="0"/>
              <a:t>Tente você(uma sociedade/grupo/indivíduo) criar uma bomba atômica ou nuclear.</a:t>
            </a:r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r>
              <a:rPr lang="pt-BR" sz="1400" dirty="0" smtClean="0"/>
              <a:t>Nas nossas aulas, não vou lhe ensinar a criar uma bomba </a:t>
            </a:r>
            <a:r>
              <a:rPr lang="pt-BR" sz="1400" dirty="0"/>
              <a:t>atômica ou </a:t>
            </a:r>
            <a:r>
              <a:rPr lang="pt-BR" sz="1400" dirty="0" smtClean="0"/>
              <a:t>nuclear. Irei repassar as informações acumuladas das gerações anteriores para a sobrevivência das futuras gerações.  </a:t>
            </a:r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r>
              <a:rPr lang="pt-BR" sz="1400" dirty="0" smtClean="0"/>
              <a:t>Conforme o nosso histórico, a geração ou gerações que irão sobreviver serão as que mais bem utilizarem a informação.</a:t>
            </a:r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algn="just">
              <a:spcBef>
                <a:spcPct val="0"/>
              </a:spcBef>
              <a:defRPr/>
            </a:pPr>
            <a:endParaRPr lang="pt-BR" sz="1400" dirty="0" smtClean="0"/>
          </a:p>
          <a:p>
            <a:pPr lvl="0" algn="just">
              <a:spcBef>
                <a:spcPct val="0"/>
              </a:spcBef>
              <a:defRPr/>
            </a:pP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lang="pt-BR" sz="1400" dirty="0" smtClean="0">
              <a:latin typeface="+mj-lt"/>
              <a:ea typeface="+mj-ea"/>
              <a:cs typeface="+mj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Conector reto 10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15" name="Cruz 14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ruz 15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9" name="Retângulo 18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173794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Os documentos de negócio do projeto são documentos independentes do projeto, mas essenciais para alinhamento do sucesso.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O </a:t>
            </a:r>
            <a:r>
              <a:rPr lang="pt-BR" sz="1400" dirty="0"/>
              <a:t>responsável pelos documentos de negócios é o patrocinador do projeto com a colaboração do gerente, que o mantém informado do andamento e também ajuda na supervisão das medidas de sucesso do </a:t>
            </a:r>
            <a:r>
              <a:rPr lang="pt-BR" sz="1400" i="1" dirty="0"/>
              <a:t>business case</a:t>
            </a:r>
            <a:r>
              <a:rPr lang="pt-BR" sz="1400" dirty="0"/>
              <a:t> do projeto, do plano de gerenciamento, termo de abertura e plano de gerenciamento de benefícios alinhados entre si e com as metas e objetivos da organização.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São </a:t>
            </a:r>
            <a:r>
              <a:rPr lang="pt-BR" sz="1400" dirty="0"/>
              <a:t>dois documentos de negócio:</a:t>
            </a:r>
            <a:r>
              <a:rPr lang="pt-BR" sz="1400" i="1" dirty="0"/>
              <a:t> business case</a:t>
            </a:r>
            <a:r>
              <a:rPr lang="pt-BR" sz="1400" dirty="0"/>
              <a:t> e plano de gerenciamento de benefícios do projeto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O</a:t>
            </a:r>
            <a:r>
              <a:rPr lang="pt-BR" sz="1400" i="1" dirty="0"/>
              <a:t> business case</a:t>
            </a:r>
            <a:r>
              <a:rPr lang="pt-BR" sz="1400" dirty="0"/>
              <a:t> pode demostrar que um projeto não deve avançar por não representar uma estratégia forte ou que um projeto deve iniciar antes de outro, por exemplo.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Uma </a:t>
            </a:r>
            <a:r>
              <a:rPr lang="pt-BR" sz="1400" dirty="0"/>
              <a:t>avaliação de necessidades é feita para gerar o</a:t>
            </a:r>
            <a:r>
              <a:rPr lang="pt-BR" sz="1400" i="1" dirty="0"/>
              <a:t> business case</a:t>
            </a:r>
            <a:r>
              <a:rPr lang="pt-BR" sz="1400" dirty="0"/>
              <a:t> e os resultados documentados. Resumidamente, deve conter os itens importantes ao projeto, como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600" b="1" dirty="0"/>
              <a:t>Necessidades de negócio;</a:t>
            </a:r>
          </a:p>
          <a:p>
            <a:pPr fontAlgn="base"/>
            <a:endParaRPr lang="pt-BR" sz="1600" b="1" dirty="0"/>
          </a:p>
          <a:p>
            <a:pPr fontAlgn="base"/>
            <a:r>
              <a:rPr lang="pt-BR" sz="1600" b="1" dirty="0"/>
              <a:t>Análise da situação;</a:t>
            </a:r>
          </a:p>
          <a:p>
            <a:pPr fontAlgn="base"/>
            <a:endParaRPr lang="pt-BR" sz="1600" b="1" dirty="0"/>
          </a:p>
          <a:p>
            <a:pPr fontAlgn="base"/>
            <a:r>
              <a:rPr lang="pt-BR" sz="1600" b="1" dirty="0"/>
              <a:t>Recomendação;</a:t>
            </a:r>
          </a:p>
          <a:p>
            <a:pPr fontAlgn="base"/>
            <a:endParaRPr lang="pt-BR" sz="1600" b="1" dirty="0"/>
          </a:p>
          <a:p>
            <a:pPr fontAlgn="base"/>
            <a:r>
              <a:rPr lang="pt-BR" sz="1600" b="1" dirty="0"/>
              <a:t>Avaliação.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                  Documentos </a:t>
              </a:r>
              <a:r>
                <a:rPr lang="pt-BR" b="1" dirty="0"/>
                <a:t>de negócio 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566059" cy="380115"/>
            <a:chOff x="303101" y="1051243"/>
            <a:chExt cx="456605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56605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01803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Grupo de processos de iniciação do projeto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47889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A avaliação feita para o</a:t>
            </a:r>
            <a:r>
              <a:rPr lang="pt-BR" sz="1400" i="1" dirty="0"/>
              <a:t> business case</a:t>
            </a:r>
            <a:r>
              <a:rPr lang="pt-BR" sz="1400" dirty="0"/>
              <a:t> também servirá para a criação do plano de gerenciamento dos benefícios do projeto.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Esse </a:t>
            </a:r>
            <a:r>
              <a:rPr lang="pt-BR" sz="1400" dirty="0"/>
              <a:t>plano descreve quando os objetivos serão entregues e como serão medidos estes benefícios.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Um </a:t>
            </a:r>
            <a:r>
              <a:rPr lang="pt-BR" sz="1400" dirty="0"/>
              <a:t>benefício é um resultado de ações e comportamentos que fornecem valor para o projeto e a organização.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No </a:t>
            </a:r>
            <a:r>
              <a:rPr lang="pt-BR" sz="1400" dirty="0"/>
              <a:t>início do ciclo de vida do projeto, o plano de benefício deve ser definido e pode incluir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O plano de benefício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Benefícios-alvo;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Alinhamento estratégico;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Cronograma para a realização dos benefícios;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Proprietário dos benefícios;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Indicadores;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Premissas;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Riscos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                  Documentos </a:t>
              </a:r>
              <a:r>
                <a:rPr lang="pt-BR" b="1" dirty="0"/>
                <a:t>de negócio 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566059" cy="380115"/>
            <a:chOff x="303101" y="1051243"/>
            <a:chExt cx="456605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56605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01803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Grupo de processos de iniciação do projeto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391370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 smtClean="0"/>
              <a:t>O </a:t>
            </a:r>
            <a:r>
              <a:rPr lang="pt-BR" sz="1400" dirty="0"/>
              <a:t>desenvolvimento e a manutenção deste documento são iterativos e o gerente de projetos trabalha para garantir que o termo de abertura do projeto, o plano de gerenciamento do projeto e o gerenciamento de benefícios estejam alinhados durante todo o ciclo de vida do projeto. O Diagrama 8 apresenta os relatórios do negócio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Fonte</a:t>
            </a:r>
            <a:r>
              <a:rPr lang="pt-BR" sz="1400" dirty="0"/>
              <a:t>: PMI, 2017.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                  Documentos </a:t>
              </a:r>
              <a:r>
                <a:rPr lang="pt-BR" b="1" dirty="0"/>
                <a:t>de negócio 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566059" cy="380115"/>
            <a:chOff x="303101" y="1051243"/>
            <a:chExt cx="456605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56605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01803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Grupo de processos de iniciação do projeto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088" y="3152800"/>
            <a:ext cx="5938660" cy="345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O documento do termo de abertura do projeto formaliza o início do projeto. </a:t>
            </a:r>
            <a:r>
              <a:rPr lang="pt-BR" sz="1400" dirty="0" smtClean="0"/>
              <a:t> Contém </a:t>
            </a:r>
            <a:r>
              <a:rPr lang="pt-BR" sz="1400" dirty="0"/>
              <a:t>a autorização para sua execução e detalha os requisitos iniciais necessários e todo plano de ação, firmando a parceria entre as partes interessadas para atingir os resultados.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É </a:t>
            </a:r>
            <a:r>
              <a:rPr lang="pt-BR" sz="1400" dirty="0"/>
              <a:t>o registro do comprometimento da organização com o projeto. Esse processo é realizado uma única vez ou em pontos predefinidos do projeto, sempre sendo alimentado e verificado. </a:t>
            </a:r>
          </a:p>
          <a:p>
            <a:pPr fontAlgn="base"/>
            <a:r>
              <a:rPr lang="pt-BR" sz="1400" dirty="0" smtClean="0"/>
              <a:t>O </a:t>
            </a:r>
            <a:r>
              <a:rPr lang="pt-BR" sz="1400" dirty="0"/>
              <a:t>Diagrama 9 mostra os processos envolvidos. </a:t>
            </a:r>
            <a:r>
              <a:rPr lang="pt-BR" sz="1400" dirty="0" smtClean="0"/>
              <a:t>O </a:t>
            </a:r>
            <a:r>
              <a:rPr lang="pt-BR" sz="1400" dirty="0"/>
              <a:t>termo de abertura garante ao gerente de projetos a autoridade para planejar, executar e controlar o projeto.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DESENVOLVER </a:t>
              </a:r>
              <a:r>
                <a:rPr lang="pt-BR" b="1" dirty="0"/>
                <a:t>O TERMO DE ABERTURA DO </a:t>
              </a:r>
              <a:r>
                <a:rPr lang="pt-BR" b="1" dirty="0" smtClean="0"/>
                <a:t>PROJETO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566059" cy="380115"/>
            <a:chOff x="303101" y="1051243"/>
            <a:chExt cx="456605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56605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01803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Grupo de processos de iniciação do projeto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657" y="4232920"/>
            <a:ext cx="4844206" cy="523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1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São as informações que chegam para início do processo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1. Documentos de negócio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dirty="0"/>
              <a:t>Os documentos de negócios, que são o </a:t>
            </a:r>
            <a:r>
              <a:rPr lang="pt-BR" sz="1400" i="1" dirty="0"/>
              <a:t>business case </a:t>
            </a:r>
            <a:r>
              <a:rPr lang="pt-BR" sz="1400" dirty="0"/>
              <a:t>e o plano de gerenciamento de benefícios, são as fontes de informação. Eles estabelecem o limite do projeto aprovado pela visão estratégica do negócio. O gerente não atualiza os documentos de negócio. Eles são usados no processo decisório pelos gerentes ou executivos acima do nível do projeto, mas o documento é revisado periodicamente por suas recomendações. O PMI (2017, p. 77) destaca que podem ser motivos para criar o</a:t>
            </a:r>
            <a:r>
              <a:rPr lang="pt-BR" sz="1400" i="1" dirty="0"/>
              <a:t> business case</a:t>
            </a:r>
            <a:r>
              <a:rPr lang="pt-BR" sz="1400" dirty="0"/>
              <a:t>:</a:t>
            </a:r>
          </a:p>
          <a:p>
            <a:pPr fontAlgn="base"/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Demanda de mercado;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Necessidade organizacional;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Solicitação do cliente;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Avanço;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Um requisito legal;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Impactos ecológicos;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Necessidade de natureza social.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                             Entradas</a:t>
              </a:r>
              <a:r>
                <a:rPr lang="pt-BR" b="1" dirty="0"/>
                <a:t> 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566059" cy="380115"/>
            <a:chOff x="303101" y="1051243"/>
            <a:chExt cx="456605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56605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01803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Grupo de processos de iniciação do projeto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393471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b="1" dirty="0"/>
              <a:t>2. Acordos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dirty="0"/>
              <a:t>O acordo é um contrato que obriga o vendedor a fornecer o produto dentro do que foi estabelecido e obriga o comprador a renumerá-lo. De acordo com o PMI (2017), é um contrato de efeitos jurídicos, que pode incluir especificações do trabalho das aquisições ou principais entregas, além do cronograma, marcos ou data até a qual um cronograma é requerido. Também pode conter:</a:t>
            </a:r>
          </a:p>
          <a:p>
            <a:pPr fontAlgn="base"/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Relatórios de desempenho;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Preços e condições de pagamento;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Critérios de inspeção, qualidade e aceitação;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Garantia e suporte futuro ao produto;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Incentivos e penalidades;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Seguros e obrigações de realização;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Aprovações de subcontratados subordinados;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Termos e condições gerais;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Tratamento de solicitações de mudança;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Clausula de rescisão e mecanismos para resolução alternativa de disputas.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                             Entradas</a:t>
              </a:r>
              <a:r>
                <a:rPr lang="pt-BR" b="1" dirty="0"/>
                <a:t> 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566059" cy="380115"/>
            <a:chOff x="303101" y="1051243"/>
            <a:chExt cx="456605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56605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01803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Grupo de processos de iniciação do projeto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20044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b="1" dirty="0"/>
              <a:t>3. Fatores ambientais da empresa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dirty="0"/>
              <a:t>Podemos listar como fatores ambientais que podem influenciar no processo: padrões governamentais, requisitos e/ou restrições legais, condições do mercado, cultura organizacional e clima político, governança organizacional, expectativas das partes interessadas e limite dos riscos.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4. Ativos de processos organizacionais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dirty="0"/>
              <a:t>Os ativos que podem influenciar no processo incluem procedimentos padrão, estruturas de decisão, métodos de monitoramento e repositórios de lições aprendidas.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                             Entradas</a:t>
              </a:r>
              <a:r>
                <a:rPr lang="pt-BR" b="1" dirty="0"/>
                <a:t> 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566059" cy="380115"/>
            <a:chOff x="303101" y="1051243"/>
            <a:chExt cx="456605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56605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01803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Grupo de processos de iniciação do projeto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173966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Ferramentas e técnicas são utilizadas para ajudar na obtenção das informações do projeto. São usadas em todos os processos como sugestão e podem ser substituídas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1. Opinião Especializada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dirty="0"/>
              <a:t>É a expertise de um especialista com conhecimento numa área de aplicação. Pode ser fornecida por uma pessoa ou grupo de especialistas. O PMI (2017) sugere que tenham conhecimentos nos seguintes tópicos:</a:t>
            </a:r>
          </a:p>
          <a:p>
            <a:pPr fontAlgn="base"/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Estratégia organizacional;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Gerenciamento de benefícios;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Conhecimento técnico na área de foco do projeto;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Estimativa na duração e orçamento;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Identificação de riscos.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2. Coleta de Dados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dirty="0"/>
              <a:t>Técnicas de coletas de dados que podem ser utilizadas como sugestão:</a:t>
            </a:r>
          </a:p>
          <a:p>
            <a:pPr fontAlgn="base"/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pPr fontAlgn="base"/>
            <a:r>
              <a:rPr lang="pt-BR" sz="1400" b="1" dirty="0"/>
              <a:t>// </a:t>
            </a:r>
            <a:r>
              <a:rPr lang="pt-BR" sz="1400" b="1" i="1" dirty="0"/>
              <a:t>Brainstorming</a:t>
            </a:r>
            <a:r>
              <a:rPr lang="pt-BR" sz="1400" dirty="0"/>
              <a:t>: identificar uma lista de ideias em um curto espaço de tempo;</a:t>
            </a:r>
          </a:p>
          <a:p>
            <a:pPr fontAlgn="base"/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pPr fontAlgn="base"/>
            <a:r>
              <a:rPr lang="pt-BR" sz="1400" b="1" dirty="0"/>
              <a:t>// Grupo de discussão</a:t>
            </a:r>
            <a:r>
              <a:rPr lang="pt-BR" sz="1400" dirty="0"/>
              <a:t>: reúne partes interessadas e especialistas no assunto para compartilhar informações em forma de conversas;</a:t>
            </a:r>
          </a:p>
          <a:p>
            <a:pPr fontAlgn="base"/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pPr fontAlgn="base"/>
            <a:r>
              <a:rPr lang="pt-BR" sz="1400" b="1" dirty="0"/>
              <a:t>// Entrevistas</a:t>
            </a:r>
            <a:r>
              <a:rPr lang="pt-BR" sz="1400" dirty="0"/>
              <a:t>: obter informação diretamente das partes interessadas.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                Ferramentas </a:t>
              </a:r>
              <a:r>
                <a:rPr lang="pt-BR" b="1" dirty="0"/>
                <a:t>e Técnicas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566059" cy="380115"/>
            <a:chOff x="303101" y="1051243"/>
            <a:chExt cx="456605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56605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01803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Grupo de processos de iniciação do projeto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2390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b="1" dirty="0"/>
              <a:t>3. Habilidades interpessoais e de equipe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dirty="0"/>
              <a:t>As habilidades interpessoais e de equipe que podem ser utilizadas são o gerenciamento de conflitos, a facilitação e o gerenciamento de reuniões.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4. Reuniões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dirty="0"/>
              <a:t>São feitas para identificar os objetivos dos projetos com as partes interessadas.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                Ferramentas </a:t>
              </a:r>
              <a:r>
                <a:rPr lang="pt-BR" b="1" dirty="0"/>
                <a:t>e Técnicas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566059" cy="380115"/>
            <a:chOff x="303101" y="1051243"/>
            <a:chExt cx="456605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56605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01803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Grupo de processos de iniciação do projeto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376155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As saídas são os resultados finais do processo. Fazem parte o processo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1. Termo de abertura do projeto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dirty="0"/>
              <a:t>É o documento em alto nível que será construído com os objetivos que o projeto deve alcançar e todos os limites que o controla. Após todos os processos de entrada e a utilização das ferramentas e técnicas para conseguir as informações, o gerente de projetos ou o patrocinador descreve os termos do projeto e é autorizado ao gerente de projetos aplicar os recursos em suas atividades. O termo de abertura deve conter:</a:t>
            </a:r>
          </a:p>
          <a:p>
            <a:pPr fontAlgn="base"/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Finalidade do projeto;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Objetivos mensuráveis e critérios de sucesso;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Requisitos de alto nível;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Descrição do projeto, seus limites e entregas-chave;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Riscos;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Resumo macro do cronograma;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Recursos financeiros pré-aprovados;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Lista de partes interessadas fundamentais;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Requisitos de aprovação: o que constitui sucesso, quem decide se é bem-sucedido e quem autoriza o encerramento do projeto;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Critérios de término: o que deve ser cumprido para encerrar ou cancelar o projeto ou fase;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Gerente de projeto designado;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Nome do patrocinador e/ou outras pessoas que autorizaram o termo de abertura.</a:t>
            </a:r>
          </a:p>
          <a:p>
            <a:pPr fontAlgn="base"/>
            <a:r>
              <a:rPr lang="pt-BR" sz="1400" dirty="0"/>
              <a:t>O termo garante que as partes interessadas das entregas, das validações de fases, bem como todos os papéis de responsabilidades do projeto, tenham um entendimento comum do que será realizado. A Tabela 2 apresenta um exemplo do termo de abertura do projeto.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                               Saídas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566059" cy="380115"/>
            <a:chOff x="303101" y="1051243"/>
            <a:chExt cx="456605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56605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01803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Grupo de processos de iniciação do projeto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282763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71612" y="0"/>
            <a:ext cx="3857652" cy="1000561"/>
          </a:xfrm>
        </p:spPr>
        <p:txBody>
          <a:bodyPr>
            <a:noAutofit/>
          </a:bodyPr>
          <a:lstStyle/>
          <a:p>
            <a:r>
              <a:rPr lang="pt-BR" sz="5700" dirty="0" smtClean="0"/>
              <a:t>Livro/Vídeo</a:t>
            </a:r>
            <a:endParaRPr lang="pt-BR" sz="57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 txBox="1">
            <a:spLocks/>
          </p:cNvSpPr>
          <p:nvPr/>
        </p:nvSpPr>
        <p:spPr>
          <a:xfrm>
            <a:off x="428604" y="1023910"/>
            <a:ext cx="6072230" cy="835824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endParaRPr lang="pt-BR" sz="2400" b="1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1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378835" y="1928214"/>
            <a:ext cx="5121999" cy="51562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 algn="just">
              <a:spcBef>
                <a:spcPct val="0"/>
              </a:spcBef>
              <a:defRPr/>
            </a:pPr>
            <a:endParaRPr lang="pt-BR" sz="1400" dirty="0" smtClean="0">
              <a:latin typeface="+mj-lt"/>
              <a:ea typeface="+mj-ea"/>
              <a:cs typeface="+mj-cs"/>
              <a:hlinkClick r:id="rId3"/>
            </a:endParaRPr>
          </a:p>
          <a:p>
            <a:pPr lvl="0" algn="just">
              <a:spcBef>
                <a:spcPct val="0"/>
              </a:spcBef>
              <a:defRPr/>
            </a:pPr>
            <a:endParaRPr lang="pt-BR" sz="1400" dirty="0">
              <a:latin typeface="+mj-lt"/>
              <a:ea typeface="+mj-ea"/>
              <a:cs typeface="+mj-cs"/>
              <a:hlinkClick r:id="rId3"/>
            </a:endParaRPr>
          </a:p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  <a:hlinkClick r:id="rId3"/>
              </a:rPr>
              <a:t>www.youtube.com/c/JMarySystems/playlists?view_as=subscriber</a:t>
            </a: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kumimoji="0" lang="pt-BR" sz="1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1311685" y="3211577"/>
            <a:ext cx="5146509" cy="516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  <a:hlinkClick r:id="rId4"/>
              </a:rPr>
              <a:t>http://www.jmarysystems.com.br/Leitura_e_Aprendizagem/Leitura_e_Aprendizagem.html</a:t>
            </a: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465083" y="6663352"/>
            <a:ext cx="4757028" cy="6654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pt-BR" sz="1600" dirty="0">
                <a:latin typeface="+mj-lt"/>
                <a:ea typeface="+mj-ea"/>
                <a:cs typeface="+mj-cs"/>
                <a:hlinkClick r:id="rId5"/>
              </a:rPr>
              <a:t>https://</a:t>
            </a:r>
            <a:r>
              <a:rPr lang="pt-BR" sz="1600" dirty="0" smtClean="0">
                <a:latin typeface="+mj-lt"/>
                <a:ea typeface="+mj-ea"/>
                <a:cs typeface="+mj-cs"/>
                <a:hlinkClick r:id="rId5"/>
              </a:rPr>
              <a:t>github.com/jmarysystems?tab=repositories</a:t>
            </a:r>
            <a:endParaRPr lang="pt-BR" sz="16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2" descr="Resultado de imagem para jav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pic>
        <p:nvPicPr>
          <p:cNvPr id="4098" name="Picture 2" descr="GitHub lança aplicativo oficial para Android e permite acesso antecipado -  TudoCelular.com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1" t="5073" r="28638" b="3599"/>
          <a:stretch/>
        </p:blipFill>
        <p:spPr bwMode="auto">
          <a:xfrm>
            <a:off x="555421" y="6587172"/>
            <a:ext cx="782845" cy="74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8"/>
          <a:srcRect l="13420" t="8001" r="13420" b="12667"/>
          <a:stretch/>
        </p:blipFill>
        <p:spPr>
          <a:xfrm>
            <a:off x="557335" y="1928214"/>
            <a:ext cx="796990" cy="515623"/>
          </a:xfrm>
          <a:prstGeom prst="rect">
            <a:avLst/>
          </a:prstGeom>
        </p:spPr>
      </p:pic>
      <p:pic>
        <p:nvPicPr>
          <p:cNvPr id="4102" name="Picture 6" descr="Criação de sites | Desenvolvimento de sites - Agência Superix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90" y="3027543"/>
            <a:ext cx="700871" cy="70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ruz 1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ruz 1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Retângulo 1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338266" y="4435713"/>
            <a:ext cx="5146509" cy="516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  <a:hlinkClick r:id="rId10"/>
              </a:rPr>
              <a:t>http://www.jmarysystems.com.br/Perguntas_e_Respostas/Perguntas_e_Respostas.html</a:t>
            </a: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2" name="Picture 6" descr="Criação de sites | Desenvolvimento de sites - Agência Superix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71" y="4218533"/>
            <a:ext cx="700871" cy="70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428604" y="1496616"/>
            <a:ext cx="3801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pt-BR" sz="2400" b="1" dirty="0">
                <a:latin typeface="+mj-lt"/>
              </a:rPr>
              <a:t>Links das vídeo aulas online: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433995" y="2615222"/>
            <a:ext cx="4560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pt-BR" sz="2400" b="1" dirty="0"/>
              <a:t>Dos conteúdos deste livro na web: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428604" y="3842117"/>
            <a:ext cx="6002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pt-BR" sz="2400" b="1" dirty="0"/>
              <a:t>Das perguntas e respostas deste livro na web: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427491" y="5041515"/>
            <a:ext cx="60038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pt-BR" sz="2400" b="1" dirty="0"/>
              <a:t>Do programa em Java e outros projetos que  além do conteúdo do livro, tem uma bateria de exercícios que complementam a totalidade da aprendizagem</a:t>
            </a:r>
            <a:r>
              <a:rPr lang="pt-BR" sz="2400" b="1" dirty="0" smtClean="0"/>
              <a:t>:</a:t>
            </a:r>
            <a:endParaRPr lang="pt-BR" sz="2400" b="1" dirty="0"/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1347489" y="8036113"/>
            <a:ext cx="5146509" cy="516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ea typeface="+mj-ea"/>
                <a:cs typeface="+mj-cs"/>
                <a:hlinkClick r:id="rId11"/>
              </a:rPr>
              <a:t>http://www.jmarysystems.com.br</a:t>
            </a:r>
            <a:endParaRPr lang="pt-BR" sz="1400" dirty="0" smtClean="0">
              <a:latin typeface="+mj-lt"/>
              <a:ea typeface="+mj-ea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8" name="Picture 6" descr="Criação de sites | Desenvolvimento de sites - Agência Superix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94" y="7818933"/>
            <a:ext cx="700871" cy="70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tângulo 28"/>
          <p:cNvSpPr/>
          <p:nvPr/>
        </p:nvSpPr>
        <p:spPr>
          <a:xfrm>
            <a:off x="437827" y="7442517"/>
            <a:ext cx="2536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pt-BR" sz="2400" b="1" dirty="0" smtClean="0"/>
              <a:t>Visite-nos na web:</a:t>
            </a:r>
            <a:endParaRPr lang="pt-BR" sz="2400" b="1" dirty="0"/>
          </a:p>
        </p:txBody>
      </p:sp>
      <p:sp>
        <p:nvSpPr>
          <p:cNvPr id="3" name="Retângulo 2"/>
          <p:cNvSpPr/>
          <p:nvPr/>
        </p:nvSpPr>
        <p:spPr>
          <a:xfrm>
            <a:off x="263078" y="1022495"/>
            <a:ext cx="3967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pt-BR" sz="2400" dirty="0"/>
              <a:t>Informações complementares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1378835" y="8735524"/>
            <a:ext cx="20074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pt-BR" sz="1400" dirty="0" smtClean="0">
                <a:latin typeface="+mj-lt"/>
                <a:hlinkClick r:id="rId12"/>
              </a:rPr>
              <a:t>jmarysystems@mail.com</a:t>
            </a:r>
            <a:endParaRPr lang="pt-BR" dirty="0">
              <a:latin typeface="+mj-lt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13"/>
          <a:srcRect l="9587" t="9653" r="16493" b="13068"/>
          <a:stretch/>
        </p:blipFill>
        <p:spPr>
          <a:xfrm>
            <a:off x="548680" y="8614509"/>
            <a:ext cx="756605" cy="79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4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b="1" dirty="0"/>
              <a:t>2. Registro de premissas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dirty="0"/>
              <a:t>As premissas estratégicas foram identificadas já no </a:t>
            </a:r>
            <a:r>
              <a:rPr lang="pt-BR" sz="1400" i="1" dirty="0"/>
              <a:t>business case</a:t>
            </a:r>
            <a:r>
              <a:rPr lang="pt-BR" sz="1400" dirty="0"/>
              <a:t>, mas as premissas de atividades e tarefas são geradas ao longo do projeto e registradas nesse relatório.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                               Saídas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566059" cy="380115"/>
            <a:chOff x="303101" y="1051243"/>
            <a:chExt cx="456605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56605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01803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Grupo de processos de iniciação do projeto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80458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Fonte</a:t>
            </a:r>
            <a:r>
              <a:rPr lang="pt-BR" sz="1400" dirty="0"/>
              <a:t>: VALLE; FINOCCHIO; SILVA, 2008 (Adaptado</a:t>
            </a:r>
            <a:r>
              <a:rPr lang="pt-BR" sz="1400" dirty="0" smtClean="0"/>
              <a:t>).</a:t>
            </a:r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dirty="0"/>
              <a:t>Identificar as partes interessadas é registrar os responsáveis e seus papéis, e analisar informações relevantes às suas expectativas, seus interesses, interdependências, influências e impacto no sucesso do projeto. O Diagrama 10 ilustra o nível de responsabilidade das partes interessadas.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 </a:t>
              </a:r>
              <a:r>
                <a:rPr lang="pt-BR" b="1" dirty="0"/>
                <a:t>IDENTIFICAR AS PARTES </a:t>
              </a:r>
              <a:r>
                <a:rPr lang="pt-BR" b="1" dirty="0" smtClean="0"/>
                <a:t>INTERESSADAS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566059" cy="380115"/>
            <a:chOff x="303101" y="1051243"/>
            <a:chExt cx="456605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56605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01803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Grupo de processos de iniciação do projeto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026" y="1823629"/>
            <a:ext cx="5460653" cy="403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9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 smtClean="0"/>
              <a:t>O </a:t>
            </a:r>
            <a:r>
              <a:rPr lang="pt-BR" sz="1400" dirty="0"/>
              <a:t>benefício deste processo é poder verificar o direcionamento certo para o engajamento de cada parte interessada ou grupo de partes. Esse processo é verificado durante todo o projeto, quando necessário. O Diagrama 11 ilustra o processo: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 </a:t>
              </a:r>
              <a:r>
                <a:rPr lang="pt-BR" b="1" dirty="0"/>
                <a:t>IDENTIFICAR AS PARTES </a:t>
              </a:r>
              <a:r>
                <a:rPr lang="pt-BR" b="1" dirty="0" smtClean="0"/>
                <a:t>INTERESSADAS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566059" cy="380115"/>
            <a:chOff x="303101" y="1051243"/>
            <a:chExt cx="456605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56605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01803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Grupo de processos de iniciação do projeto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336" y="2751783"/>
            <a:ext cx="5736883" cy="626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6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As informações que o processo recebe são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1. Termo de abertura do projeto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dirty="0"/>
              <a:t>O termo de abertura contém a lista das principais partes interessadas e suas responsabilidades.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2. Documentos de negócios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dirty="0"/>
              <a:t>Fornecem as informações do negócio e das partes interessadas afetadas pelo projeto. Utiliza o</a:t>
            </a:r>
            <a:r>
              <a:rPr lang="pt-BR" sz="1400" i="1" dirty="0"/>
              <a:t> business case</a:t>
            </a:r>
            <a:r>
              <a:rPr lang="pt-BR" sz="1400" dirty="0"/>
              <a:t> e o plano de gerenciamento de benefícios do projeto.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3. Plano de gerenciamento do projeto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dirty="0"/>
              <a:t>No processo de iniciação, o plano de gerenciamento do projeto não está definido ainda, mas após sua criação no processo de planejamento, passa a ter componentes que são relacionados às partes interessadas e contribui para as demais fases do projeto. Os componentes são:</a:t>
            </a:r>
          </a:p>
          <a:p>
            <a:pPr fontAlgn="base"/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pPr fontAlgn="base"/>
            <a:r>
              <a:rPr lang="pt-BR" sz="1400" b="1" dirty="0"/>
              <a:t>// Plano de gerenciamento das comunicações</a:t>
            </a:r>
            <a:r>
              <a:rPr lang="pt-BR" sz="1400" dirty="0"/>
              <a:t>: possui informações de como, quando e por quem serão executadas as atividades administrativas e como será feita a divulgação do projeto. Esse documento é uma fonte de conhecimento sobre as partes interessadas.</a:t>
            </a:r>
          </a:p>
          <a:p>
            <a:pPr fontAlgn="base"/>
            <a:r>
              <a:rPr lang="pt-BR" sz="1400" b="1" dirty="0"/>
              <a:t>// Plano de engajamento das partes interessadas</a:t>
            </a:r>
            <a:r>
              <a:rPr lang="pt-BR" sz="1400" dirty="0"/>
              <a:t>: identifica as estratégias e ações para engajamento das partes interessadas com eficácia.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                             Entradas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566059" cy="380115"/>
            <a:chOff x="303101" y="1051243"/>
            <a:chExt cx="456605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56605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01803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Grupo de processos de iniciação do projeto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62603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b="1" dirty="0"/>
              <a:t>4. Documentos do projeto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dirty="0"/>
              <a:t>A identificação das partes interessadas ocorre durante todo o projeto e muitos documentos são utilizados para este processo. Pode ser considerado para entrada:</a:t>
            </a:r>
          </a:p>
          <a:p>
            <a:pPr fontAlgn="base"/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pPr fontAlgn="base"/>
            <a:r>
              <a:rPr lang="pt-BR" sz="1400" b="1" dirty="0"/>
              <a:t>// Registro das mudanças</a:t>
            </a:r>
            <a:r>
              <a:rPr lang="pt-BR" sz="1400" dirty="0"/>
              <a:t>: os registros de mudança, normalmente, introduzem uma nova parte interessada ou alteram o relacionamento com a parte interessada já existente;</a:t>
            </a:r>
          </a:p>
          <a:p>
            <a:pPr fontAlgn="base"/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pPr fontAlgn="base"/>
            <a:r>
              <a:rPr lang="pt-BR" sz="1400" b="1" dirty="0"/>
              <a:t>// Registro das questões</a:t>
            </a:r>
            <a:r>
              <a:rPr lang="pt-BR" sz="1400" dirty="0"/>
              <a:t>: os registros das questões podem incluir novas partes interessadas ou alterar a participação delas;</a:t>
            </a:r>
          </a:p>
          <a:p>
            <a:pPr fontAlgn="base"/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pPr fontAlgn="base"/>
            <a:r>
              <a:rPr lang="pt-BR" sz="1400" b="1" dirty="0"/>
              <a:t>// Documentos de requisitos</a:t>
            </a:r>
            <a:r>
              <a:rPr lang="pt-BR" sz="1400" dirty="0"/>
              <a:t>: esse relatório pode conter informações importantes de uma parte interessada potencial.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5. Acordos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dirty="0"/>
              <a:t>Os acordos são feitos entre as partes interessadas e podem ter referências adicionais das partes envolvidas.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6. Fatores ambientais da empresa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dirty="0"/>
              <a:t>Os fatores que podem influenciar as partes interessadas são: cultura organizacional, clima político e governança, padrões governamentais ou do setor, tendências globais, regionais ou locais e distribuição geográfica.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7. Ativos de processos organizacionais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dirty="0"/>
              <a:t>Os ativos que podem influenciar são: modelos e instruções de registro das partes interessadas, registros anteriores das partes interessadas e repositório das lições aprendidas.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                             Entradas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566059" cy="380115"/>
            <a:chOff x="303101" y="1051243"/>
            <a:chExt cx="456605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56605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01803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Grupo de processos de iniciação do projeto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408381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b="1" dirty="0"/>
              <a:t>1. Opinião especializada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dirty="0"/>
              <a:t>É representada pela expertise de um especialista com conhecimento numa área de aplicação ou treinamento especializado em áreas como: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Entendimento das estruturas de política e poder na organização;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Conhecimento do ambiente da organização e das demais organizações afetadas;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Conhecimento do setor ou do produto da entrega;</a:t>
            </a:r>
          </a:p>
          <a:p>
            <a:pPr fontAlgn="base"/>
            <a:r>
              <a:rPr lang="pt-BR" sz="1400" b="1" dirty="0"/>
              <a:t>// </a:t>
            </a:r>
            <a:r>
              <a:rPr lang="pt-BR" sz="1400" dirty="0"/>
              <a:t>Conhecimentos e expertise de membros individuais.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2. Coleta de dados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dirty="0"/>
              <a:t>As técnicas neste processo podem ser: questionários e pesquisas, que são utilizados para coleta de dados em massa, e o </a:t>
            </a:r>
            <a:r>
              <a:rPr lang="pt-BR" sz="1400" i="1" dirty="0"/>
              <a:t>brainstorning</a:t>
            </a:r>
            <a:r>
              <a:rPr lang="pt-BR" sz="1400" dirty="0"/>
              <a:t>, que é uma coleta de dados de forma criativa com membros da equipe ou especialistas.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3. Análise de dados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dirty="0"/>
              <a:t>Análise de dados que podem ser usados nesse processo. Podem ser:</a:t>
            </a:r>
          </a:p>
          <a:p>
            <a:pPr fontAlgn="base"/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pPr fontAlgn="base"/>
            <a:r>
              <a:rPr lang="pt-BR" sz="1400" b="1" dirty="0"/>
              <a:t>// Análise das partes interessadas</a:t>
            </a:r>
            <a:r>
              <a:rPr lang="pt-BR" sz="1400" dirty="0"/>
              <a:t>: resulta em uma listagem das informações relevantes referentes às partes, como posição na organização, funções no projeto, expectativas, nível de apoio e interesse pelo projeto. Podem incluir:</a:t>
            </a:r>
          </a:p>
          <a:p>
            <a:pPr fontAlgn="base"/>
            <a:r>
              <a:rPr lang="pt-BR" sz="1400" dirty="0"/>
              <a:t>Interesse;</a:t>
            </a:r>
          </a:p>
          <a:p>
            <a:pPr fontAlgn="base"/>
            <a:r>
              <a:rPr lang="pt-BR" sz="1400" dirty="0"/>
              <a:t>Direitos (legais ou morais);</a:t>
            </a:r>
          </a:p>
          <a:p>
            <a:pPr fontAlgn="base"/>
            <a:r>
              <a:rPr lang="pt-BR" sz="1400" dirty="0"/>
              <a:t>Propriedade;</a:t>
            </a:r>
          </a:p>
          <a:p>
            <a:pPr fontAlgn="base"/>
            <a:r>
              <a:rPr lang="pt-BR" sz="1400" dirty="0"/>
              <a:t>Conhecimentos;</a:t>
            </a:r>
          </a:p>
          <a:p>
            <a:pPr fontAlgn="base"/>
            <a:r>
              <a:rPr lang="pt-BR" sz="1400" dirty="0"/>
              <a:t>Contribuição.</a:t>
            </a:r>
          </a:p>
          <a:p>
            <a:pPr fontAlgn="base"/>
            <a:r>
              <a:rPr lang="pt-BR" sz="1400" b="1" dirty="0"/>
              <a:t>// Análise de documentos</a:t>
            </a:r>
            <a:r>
              <a:rPr lang="pt-BR" sz="1400" dirty="0"/>
              <a:t>: análise antecipada de documentos disponíveis e lições aprendidas para identificar partes interessadas.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                   </a:t>
              </a:r>
              <a:r>
                <a:rPr lang="pt-BR" b="1" dirty="0"/>
                <a:t>Ferramentas e Técnicas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566059" cy="380115"/>
            <a:chOff x="303101" y="1051243"/>
            <a:chExt cx="456605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56605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01803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Grupo de processos de iniciação do projeto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427649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b="1" dirty="0"/>
              <a:t>4. Representação de dados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dirty="0"/>
              <a:t>A representação de dados pode ser feita pelo mapeamento das partes interessadas, que é um método de classificação. Este método pode demonstrar:</a:t>
            </a:r>
          </a:p>
          <a:p>
            <a:pPr fontAlgn="base"/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pPr fontAlgn="base"/>
            <a:r>
              <a:rPr lang="pt-BR" sz="1400" b="1" dirty="0"/>
              <a:t>// Matriz de poder, influência e impacto</a:t>
            </a:r>
            <a:r>
              <a:rPr lang="pt-BR" sz="1400" dirty="0"/>
              <a:t>: identifica o nível de autoridade (poder), da preocupação como os resultados (influência) ou capacidade de causar mudanças;</a:t>
            </a:r>
          </a:p>
          <a:p>
            <a:pPr fontAlgn="base"/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pPr fontAlgn="base"/>
            <a:r>
              <a:rPr lang="pt-BR" sz="1400" b="1" dirty="0"/>
              <a:t>// Cubo de partes interessadas</a:t>
            </a:r>
            <a:r>
              <a:rPr lang="pt-BR" sz="1400" dirty="0"/>
              <a:t>: fornece um modelo de várias dimensões, melhorando a visibilidade da comunidade das partes interessadas, ajudando a melhorar as estratégias de comunicação. A Tabela 2 ilustra um exemplo;</a:t>
            </a:r>
          </a:p>
          <a:p>
            <a:pPr fontAlgn="base"/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pPr fontAlgn="base"/>
            <a:r>
              <a:rPr lang="pt-BR" sz="1400" b="1" dirty="0"/>
              <a:t>// Modelo de relevância</a:t>
            </a:r>
            <a:r>
              <a:rPr lang="pt-BR" sz="1400" dirty="0"/>
              <a:t>: apresenta a avaliação do poder das partes interessadas ou da influência que exercem, a urgência de atenção, e o envolvimento;</a:t>
            </a:r>
          </a:p>
          <a:p>
            <a:pPr fontAlgn="base"/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pPr fontAlgn="base"/>
            <a:r>
              <a:rPr lang="pt-BR" sz="1400" b="1" dirty="0"/>
              <a:t>// Direções de influência</a:t>
            </a:r>
            <a:r>
              <a:rPr lang="pt-BR" sz="1400" dirty="0"/>
              <a:t>: classifica as partes interessadas pela influência que exercem no projeto.</a:t>
            </a:r>
          </a:p>
          <a:p>
            <a:pPr fontAlgn="base"/>
            <a:r>
              <a:rPr lang="pt-BR" sz="1400" dirty="0"/>
              <a:t>Priorização: quando o projeto tiver uma quantidade grande de partes interessadas, será preciso priorizá-las.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                   </a:t>
              </a:r>
              <a:r>
                <a:rPr lang="pt-BR" b="1" dirty="0"/>
                <a:t>Ferramentas e Técnicas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566059" cy="380115"/>
            <a:chOff x="303101" y="1051243"/>
            <a:chExt cx="456605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56605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01803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Grupo de processos de iniciação do projeto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25455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Fonte</a:t>
            </a:r>
            <a:r>
              <a:rPr lang="pt-BR" sz="1400" dirty="0"/>
              <a:t>: PMI, 2013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5. Reuniões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dirty="0"/>
              <a:t>As reuniões são usadas para esclarecer pontos e promover o entendimento entre as partes interessadas e a equipe do projeto.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                   </a:t>
              </a:r>
              <a:r>
                <a:rPr lang="pt-BR" b="1" dirty="0"/>
                <a:t>Ferramentas e Técnicas</a:t>
              </a:r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566059" cy="380115"/>
            <a:chOff x="303101" y="1051243"/>
            <a:chExt cx="456605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56605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01803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Grupo de processos de iniciação do projeto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700" y="2288704"/>
            <a:ext cx="5912975" cy="392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Para o processo de identificação das partes interessadas, temos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Registro das partes interessadas</a:t>
            </a:r>
            <a:r>
              <a:rPr lang="pt-BR" sz="1400" dirty="0"/>
              <a:t>: esse documento apresenta todas as informações coletadas sobre as partes interessadas no projeto. Ele pode conter a identificação, avaliações e classificação das partes interessadas.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Solicitações de mudanças</a:t>
            </a:r>
            <a:r>
              <a:rPr lang="pt-BR" sz="1400" dirty="0"/>
              <a:t>: no processo de iniciação, as mudanças não são esperadas. Mas, no avanço do projeto, as partes interessadas são alteradas ou identificadas, e novas informações devem ser acrescidas sempre com o foco de monitorar e controlar as mudanças.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Atualização no plano de gerenciamento do projeto</a:t>
            </a:r>
            <a:r>
              <a:rPr lang="pt-BR" sz="1400" dirty="0"/>
              <a:t>: ao longo do projeto, as mudanças devem ser registradas e os documentos atualizados. Alguns documentos que podem apresentar alterações são</a:t>
            </a:r>
            <a:r>
              <a:rPr lang="pt-BR" sz="1400" dirty="0" smtClean="0"/>
              <a:t>: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Plano de gerenciamento dos </a:t>
            </a:r>
            <a:r>
              <a:rPr lang="pt-BR" sz="1400" b="1" dirty="0" smtClean="0"/>
              <a:t>requisitos</a:t>
            </a:r>
            <a:endParaRPr lang="pt-BR" sz="1400" b="1" dirty="0"/>
          </a:p>
          <a:p>
            <a:pPr fontAlgn="base"/>
            <a:r>
              <a:rPr lang="pt-BR" sz="1400" dirty="0"/>
              <a:t>O plano descreve como serão analisados, documentados e gerenciados os requisitos e o produto do projeto. Descreve como os requisitos são planejados, acompanhados e reportados, como as mudanças serão mapeadas e rastreadas e a autoridade necessária para aprovar as mudanças, além de qual é a prioridade e métricas utilizadas e o que será necessário rastrear.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Plano de gerenciamento das </a:t>
            </a:r>
            <a:r>
              <a:rPr lang="pt-BR" sz="1400" b="1" dirty="0" smtClean="0"/>
              <a:t>comunicações</a:t>
            </a:r>
            <a:endParaRPr lang="pt-BR" sz="1400" b="1" dirty="0"/>
          </a:p>
          <a:p>
            <a:pPr fontAlgn="base"/>
            <a:r>
              <a:rPr lang="pt-BR" sz="1400" dirty="0"/>
              <a:t>O plano descreve como a comunicação vai ser planejada, estruturada, implementada e monitorada de maneira eficaz durante todo o projeto. Descreve como será a comunicação com as partes interessadas, o que será comunicado, idioma, nível de detalhamento e conteúdo. Descreve também quais informações comunicar, pessoas responsáveis por comunicar, quem autoriza a divulgação informações confidenciais, quem recebe a informação e como será transmitida, se por e-mail, mídia social, imprensa ou outra tecnologia. Compõe glossário da terminologia utilizada, diagramas do fluxo de informação no projeto, divulgação da comunicação ao longo do projeto e restrições referentes a comunicação.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                              Saídas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566059" cy="380115"/>
            <a:chOff x="303101" y="1051243"/>
            <a:chExt cx="456605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56605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01803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Grupo de processos de iniciação do projeto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266449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b="1" dirty="0"/>
              <a:t>Plano de gerenciamento dos riscos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dirty="0"/>
              <a:t>O plano descreve os riscos de forma geral ou individual, ao longo do projeto. Sinaliza as fontes de risco e as oportunidades visualizadas.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Plano de engajamento das partes interessadas</a:t>
            </a:r>
          </a:p>
          <a:p>
            <a:pPr fontAlgn="base"/>
            <a:r>
              <a:rPr lang="pt-BR" sz="1400" dirty="0"/>
              <a:t>–</a:t>
            </a:r>
            <a:endParaRPr lang="pt-BR" sz="1400" b="1" dirty="0"/>
          </a:p>
          <a:p>
            <a:pPr fontAlgn="base"/>
            <a:r>
              <a:rPr lang="pt-BR" sz="1400" dirty="0"/>
              <a:t>O plano visa promover o envolvimento das partes interessadas para a decisão e execução do projeto. Pode ser formal ou informal. Pode incluir abordagens específicas ou estratégicas.</a:t>
            </a:r>
          </a:p>
          <a:p>
            <a:pPr fontAlgn="base"/>
            <a:endParaRPr lang="pt-BR" sz="1400" dirty="0" smtClean="0"/>
          </a:p>
          <a:p>
            <a:pPr fontAlgn="base"/>
            <a:r>
              <a:rPr lang="pt-BR" sz="1400" b="1" dirty="0"/>
              <a:t>Atualização de documentos do projeto</a:t>
            </a:r>
            <a:r>
              <a:rPr lang="pt-BR" sz="1400" dirty="0"/>
              <a:t>: os registros de premissas, de questões ou de riscos são processos que podem atualizar os documentos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b="1" dirty="0"/>
              <a:t>Quadro 1. Exemplo do Termo de Abertura do Projeto</a:t>
            </a:r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pt-BR" b="1" dirty="0" smtClean="0"/>
                <a:t>                                                                     Saídas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pSp>
        <p:nvGrpSpPr>
          <p:cNvPr id="4" name="Grupo 3"/>
          <p:cNvGrpSpPr/>
          <p:nvPr/>
        </p:nvGrpSpPr>
        <p:grpSpPr>
          <a:xfrm>
            <a:off x="303101" y="1051243"/>
            <a:ext cx="4566059" cy="380115"/>
            <a:chOff x="303101" y="1051243"/>
            <a:chExt cx="4566059" cy="380115"/>
          </a:xfrm>
        </p:grpSpPr>
        <p:sp>
          <p:nvSpPr>
            <p:cNvPr id="19" name="Retângulo de cantos arredondados 18"/>
            <p:cNvSpPr/>
            <p:nvPr/>
          </p:nvSpPr>
          <p:spPr>
            <a:xfrm>
              <a:off x="303101" y="1059557"/>
              <a:ext cx="456605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895349" y="1051243"/>
              <a:ext cx="3901803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Grupo de processos de iniciação do projeto</a:t>
              </a:r>
              <a:endParaRPr lang="pt-BR" sz="1450" dirty="0"/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25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241667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de cantos arredondados 7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12" name="Cruz 1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ruz 1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5" name="Retângulo 14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285728" y="1023347"/>
            <a:ext cx="6239616" cy="4814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pt-BR" sz="2800" b="1" dirty="0" smtClean="0">
                <a:latin typeface="Arial" panose="020B0604020202020204" pitchFamily="34" charset="0"/>
              </a:rPr>
              <a:t>Índice</a:t>
            </a:r>
            <a:endParaRPr lang="pt-BR" sz="7200" b="1" dirty="0" smtClean="0">
              <a:latin typeface="Arial" panose="020B0604020202020204" pitchFamily="34" charset="0"/>
            </a:endParaRPr>
          </a:p>
          <a:p>
            <a:pPr algn="ctr">
              <a:spcBef>
                <a:spcPct val="0"/>
              </a:spcBef>
              <a:defRPr/>
            </a:pPr>
            <a:endParaRPr lang="pt-BR" sz="7200" b="1" dirty="0">
              <a:latin typeface="Arial" panose="020B0604020202020204" pitchFamily="34" charset="0"/>
            </a:endParaRPr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285728" y="1527561"/>
            <a:ext cx="6239616" cy="81863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12 </a:t>
            </a:r>
            <a:r>
              <a:rPr lang="pt-BR" sz="1600" dirty="0" smtClean="0">
                <a:latin typeface="Arial" panose="020B0604020202020204" pitchFamily="34" charset="0"/>
              </a:rPr>
              <a:t>– Objetivos</a:t>
            </a:r>
          </a:p>
          <a:p>
            <a:pPr>
              <a:spcBef>
                <a:spcPct val="0"/>
              </a:spcBef>
              <a:defRPr/>
            </a:pPr>
            <a:endParaRPr lang="pt-BR" sz="16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13 - Visão geral dos processos do PMBOK 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     17 - Grupo de processos de iniciação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     18 - Grupo de processo de planejamento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     20 - Grupo de processo de execução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     21 - Grupo de processo de monitoramento e controle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     22 - Grupo de processo de encerramento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     23 - INTERDEPENDÊNCIA DOS </a:t>
            </a:r>
            <a:r>
              <a:rPr lang="pt-BR" sz="1600" dirty="0" smtClean="0">
                <a:latin typeface="Arial" panose="020B0604020202020204" pitchFamily="34" charset="0"/>
              </a:rPr>
              <a:t>PROCESSOS</a:t>
            </a:r>
          </a:p>
          <a:p>
            <a:pPr>
              <a:spcBef>
                <a:spcPct val="0"/>
              </a:spcBef>
              <a:defRPr/>
            </a:pPr>
            <a:endParaRPr lang="pt-BR" sz="16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25 - Áreas de conhecimento do PMBOK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     26 - Gerenciamento da integração do projeto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     27 - Gerenciamento do escopo do projeto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     28 - Gerenciamento do cronograma do projeto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     29 - Gerenciamento de custos do projeto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     30 - Gerenciamento da qualidade do projeto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     31 - Gerenciamento dos recursos do projeto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     32 - Gerenciamento das comunicações do projeto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     33 - Gerenciamento dos riscos do projeto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     34 - Gerenciamento das aquisições do projeto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     35 - Gerenciamento das partes interessadas do </a:t>
            </a:r>
            <a:r>
              <a:rPr lang="pt-BR" sz="1600" dirty="0" smtClean="0">
                <a:latin typeface="Arial" panose="020B0604020202020204" pitchFamily="34" charset="0"/>
              </a:rPr>
              <a:t>projeto</a:t>
            </a:r>
          </a:p>
          <a:p>
            <a:pPr>
              <a:spcBef>
                <a:spcPct val="0"/>
              </a:spcBef>
              <a:defRPr/>
            </a:pPr>
            <a:endParaRPr lang="pt-BR" sz="16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36 - </a:t>
            </a:r>
            <a:r>
              <a:rPr lang="pt-BR" sz="1600" dirty="0" smtClean="0">
                <a:latin typeface="Arial" panose="020B0604020202020204" pitchFamily="34" charset="0"/>
              </a:rPr>
              <a:t>Grupo </a:t>
            </a:r>
            <a:r>
              <a:rPr lang="pt-BR" sz="1600" dirty="0">
                <a:latin typeface="Arial" panose="020B0604020202020204" pitchFamily="34" charset="0"/>
              </a:rPr>
              <a:t>de processos de iniciação do projeto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     38 - Medidas de sucesso do projeto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     40 - Documentos de negócio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     43 - Desenvolver o termo de abertura do projeto 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     44 - Entradas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     47 - Ferramentas e Técnicas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     49 - Saídas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     51 - Identificar as partes interessadas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     53 - Entradas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     55 - Ferramentas e Técnicas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     58 - Saídas</a:t>
            </a:r>
          </a:p>
          <a:p>
            <a:pPr algn="ctr">
              <a:spcBef>
                <a:spcPct val="0"/>
              </a:spcBef>
              <a:defRPr/>
            </a:pPr>
            <a:endParaRPr lang="pt-BR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96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6" name="Retângulo 5"/>
          <p:cNvSpPr/>
          <p:nvPr/>
        </p:nvSpPr>
        <p:spPr>
          <a:xfrm>
            <a:off x="5375764" y="2663451"/>
            <a:ext cx="1003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Exemplo</a:t>
            </a:r>
            <a:endParaRPr lang="pt-BR" b="1" dirty="0"/>
          </a:p>
        </p:txBody>
      </p:sp>
      <p:pic>
        <p:nvPicPr>
          <p:cNvPr id="44" name="Imagem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76" y="4027000"/>
            <a:ext cx="5395495" cy="34852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2" name="Retângulo de cantos arredondados 31"/>
          <p:cNvSpPr/>
          <p:nvPr/>
        </p:nvSpPr>
        <p:spPr>
          <a:xfrm rot="5400000">
            <a:off x="2559954" y="5321775"/>
            <a:ext cx="8028624" cy="4508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/>
              <a:t>                                                                     Saídas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407" y="1225280"/>
            <a:ext cx="3714593" cy="1548751"/>
          </a:xfrm>
          <a:prstGeom prst="rect">
            <a:avLst/>
          </a:prstGeom>
        </p:spPr>
      </p:pic>
      <p:sp>
        <p:nvSpPr>
          <p:cNvPr id="28" name="Retângulo de cantos arredondados 27"/>
          <p:cNvSpPr/>
          <p:nvPr/>
        </p:nvSpPr>
        <p:spPr>
          <a:xfrm flipH="1">
            <a:off x="285728" y="1477012"/>
            <a:ext cx="6070985" cy="8084500"/>
          </a:xfrm>
          <a:custGeom>
            <a:avLst/>
            <a:gdLst>
              <a:gd name="connsiteX0" fmla="*/ 0 w 6063113"/>
              <a:gd name="connsiteY0" fmla="*/ 1010539 h 7537182"/>
              <a:gd name="connsiteX1" fmla="*/ 1010539 w 6063113"/>
              <a:gd name="connsiteY1" fmla="*/ 0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010539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010539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010539 h 7537182"/>
              <a:gd name="connsiteX0" fmla="*/ 0 w 6063113"/>
              <a:gd name="connsiteY0" fmla="*/ 1791124 h 7537182"/>
              <a:gd name="connsiteX1" fmla="*/ 865573 w 6063113"/>
              <a:gd name="connsiteY1" fmla="*/ 10036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791124 h 7537182"/>
              <a:gd name="connsiteX0" fmla="*/ 0 w 6063113"/>
              <a:gd name="connsiteY0" fmla="*/ 1791124 h 7537182"/>
              <a:gd name="connsiteX1" fmla="*/ 1345075 w 6063113"/>
              <a:gd name="connsiteY1" fmla="*/ 11151 h 7537182"/>
              <a:gd name="connsiteX2" fmla="*/ 5052574 w 6063113"/>
              <a:gd name="connsiteY2" fmla="*/ 0 h 7537182"/>
              <a:gd name="connsiteX3" fmla="*/ 6063113 w 6063113"/>
              <a:gd name="connsiteY3" fmla="*/ 1010539 h 7537182"/>
              <a:gd name="connsiteX4" fmla="*/ 6063113 w 6063113"/>
              <a:gd name="connsiteY4" fmla="*/ 6526643 h 7537182"/>
              <a:gd name="connsiteX5" fmla="*/ 5052574 w 6063113"/>
              <a:gd name="connsiteY5" fmla="*/ 7537182 h 7537182"/>
              <a:gd name="connsiteX6" fmla="*/ 1010539 w 6063113"/>
              <a:gd name="connsiteY6" fmla="*/ 7537182 h 7537182"/>
              <a:gd name="connsiteX7" fmla="*/ 0 w 6063113"/>
              <a:gd name="connsiteY7" fmla="*/ 6526643 h 7537182"/>
              <a:gd name="connsiteX8" fmla="*/ 0 w 6063113"/>
              <a:gd name="connsiteY8" fmla="*/ 1791124 h 7537182"/>
              <a:gd name="connsiteX0" fmla="*/ 0 w 6063159"/>
              <a:gd name="connsiteY0" fmla="*/ 1779973 h 7526031"/>
              <a:gd name="connsiteX1" fmla="*/ 1345075 w 6063159"/>
              <a:gd name="connsiteY1" fmla="*/ 0 h 7526031"/>
              <a:gd name="connsiteX2" fmla="*/ 5520925 w 6063159"/>
              <a:gd name="connsiteY2" fmla="*/ 11152 h 7526031"/>
              <a:gd name="connsiteX3" fmla="*/ 6063113 w 6063159"/>
              <a:gd name="connsiteY3" fmla="*/ 999388 h 7526031"/>
              <a:gd name="connsiteX4" fmla="*/ 6063113 w 6063159"/>
              <a:gd name="connsiteY4" fmla="*/ 6515492 h 7526031"/>
              <a:gd name="connsiteX5" fmla="*/ 5052574 w 6063159"/>
              <a:gd name="connsiteY5" fmla="*/ 7526031 h 7526031"/>
              <a:gd name="connsiteX6" fmla="*/ 1010539 w 6063159"/>
              <a:gd name="connsiteY6" fmla="*/ 7526031 h 7526031"/>
              <a:gd name="connsiteX7" fmla="*/ 0 w 6063159"/>
              <a:gd name="connsiteY7" fmla="*/ 6515492 h 7526031"/>
              <a:gd name="connsiteX8" fmla="*/ 0 w 6063159"/>
              <a:gd name="connsiteY8" fmla="*/ 1779973 h 7526031"/>
              <a:gd name="connsiteX0" fmla="*/ 0 w 6069432"/>
              <a:gd name="connsiteY0" fmla="*/ 1797417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797417 h 7543475"/>
              <a:gd name="connsiteX0" fmla="*/ 0 w 6069432"/>
              <a:gd name="connsiteY0" fmla="*/ 1574393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574393 h 7543475"/>
              <a:gd name="connsiteX0" fmla="*/ 0 w 6069432"/>
              <a:gd name="connsiteY0" fmla="*/ 1574393 h 7543475"/>
              <a:gd name="connsiteX1" fmla="*/ 1345075 w 6069432"/>
              <a:gd name="connsiteY1" fmla="*/ 17444 h 7543475"/>
              <a:gd name="connsiteX2" fmla="*/ 5520925 w 6069432"/>
              <a:gd name="connsiteY2" fmla="*/ 28596 h 7543475"/>
              <a:gd name="connsiteX3" fmla="*/ 6063113 w 6069432"/>
              <a:gd name="connsiteY3" fmla="*/ 1016832 h 7543475"/>
              <a:gd name="connsiteX4" fmla="*/ 6063113 w 6069432"/>
              <a:gd name="connsiteY4" fmla="*/ 6532936 h 7543475"/>
              <a:gd name="connsiteX5" fmla="*/ 5052574 w 6069432"/>
              <a:gd name="connsiteY5" fmla="*/ 7543475 h 7543475"/>
              <a:gd name="connsiteX6" fmla="*/ 1010539 w 6069432"/>
              <a:gd name="connsiteY6" fmla="*/ 7543475 h 7543475"/>
              <a:gd name="connsiteX7" fmla="*/ 0 w 6069432"/>
              <a:gd name="connsiteY7" fmla="*/ 6532936 h 7543475"/>
              <a:gd name="connsiteX8" fmla="*/ 0 w 6069432"/>
              <a:gd name="connsiteY8" fmla="*/ 1574393 h 7543475"/>
              <a:gd name="connsiteX0" fmla="*/ 0 w 6090466"/>
              <a:gd name="connsiteY0" fmla="*/ 1563668 h 7532750"/>
              <a:gd name="connsiteX1" fmla="*/ 1345075 w 6090466"/>
              <a:gd name="connsiteY1" fmla="*/ 6719 h 7532750"/>
              <a:gd name="connsiteX2" fmla="*/ 5610135 w 6090466"/>
              <a:gd name="connsiteY2" fmla="*/ 29022 h 7532750"/>
              <a:gd name="connsiteX3" fmla="*/ 6063113 w 6090466"/>
              <a:gd name="connsiteY3" fmla="*/ 1006107 h 7532750"/>
              <a:gd name="connsiteX4" fmla="*/ 6063113 w 6090466"/>
              <a:gd name="connsiteY4" fmla="*/ 6522211 h 7532750"/>
              <a:gd name="connsiteX5" fmla="*/ 5052574 w 6090466"/>
              <a:gd name="connsiteY5" fmla="*/ 7532750 h 7532750"/>
              <a:gd name="connsiteX6" fmla="*/ 1010539 w 6090466"/>
              <a:gd name="connsiteY6" fmla="*/ 7532750 h 7532750"/>
              <a:gd name="connsiteX7" fmla="*/ 0 w 6090466"/>
              <a:gd name="connsiteY7" fmla="*/ 6522211 h 7532750"/>
              <a:gd name="connsiteX8" fmla="*/ 0 w 6090466"/>
              <a:gd name="connsiteY8" fmla="*/ 1563668 h 7532750"/>
              <a:gd name="connsiteX0" fmla="*/ 0 w 6070984"/>
              <a:gd name="connsiteY0" fmla="*/ 1556949 h 7526031"/>
              <a:gd name="connsiteX1" fmla="*/ 1345075 w 6070984"/>
              <a:gd name="connsiteY1" fmla="*/ 0 h 7526031"/>
              <a:gd name="connsiteX2" fmla="*/ 5610135 w 6070984"/>
              <a:gd name="connsiteY2" fmla="*/ 22303 h 7526031"/>
              <a:gd name="connsiteX3" fmla="*/ 6063113 w 6070984"/>
              <a:gd name="connsiteY3" fmla="*/ 999388 h 7526031"/>
              <a:gd name="connsiteX4" fmla="*/ 6063113 w 6070984"/>
              <a:gd name="connsiteY4" fmla="*/ 6515492 h 7526031"/>
              <a:gd name="connsiteX5" fmla="*/ 5052574 w 6070984"/>
              <a:gd name="connsiteY5" fmla="*/ 7526031 h 7526031"/>
              <a:gd name="connsiteX6" fmla="*/ 1010539 w 6070984"/>
              <a:gd name="connsiteY6" fmla="*/ 7526031 h 7526031"/>
              <a:gd name="connsiteX7" fmla="*/ 0 w 6070984"/>
              <a:gd name="connsiteY7" fmla="*/ 6515492 h 7526031"/>
              <a:gd name="connsiteX8" fmla="*/ 0 w 6070984"/>
              <a:gd name="connsiteY8" fmla="*/ 1556949 h 752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70984" h="7526031">
                <a:moveTo>
                  <a:pt x="0" y="1556949"/>
                </a:moveTo>
                <a:cubicBezTo>
                  <a:pt x="1862254" y="1511800"/>
                  <a:pt x="642004" y="635620"/>
                  <a:pt x="1345075" y="0"/>
                </a:cubicBezTo>
                <a:lnTo>
                  <a:pt x="5610135" y="22303"/>
                </a:lnTo>
                <a:cubicBezTo>
                  <a:pt x="6168239" y="-33454"/>
                  <a:pt x="6063113" y="441283"/>
                  <a:pt x="6063113" y="999388"/>
                </a:cubicBezTo>
                <a:lnTo>
                  <a:pt x="6063113" y="6515492"/>
                </a:lnTo>
                <a:cubicBezTo>
                  <a:pt x="6063113" y="7073597"/>
                  <a:pt x="5610679" y="7526031"/>
                  <a:pt x="5052574" y="7526031"/>
                </a:cubicBezTo>
                <a:lnTo>
                  <a:pt x="1010539" y="7526031"/>
                </a:lnTo>
                <a:cubicBezTo>
                  <a:pt x="452434" y="7526031"/>
                  <a:pt x="0" y="7073597"/>
                  <a:pt x="0" y="6515492"/>
                </a:cubicBezTo>
                <a:lnTo>
                  <a:pt x="0" y="155694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pt-BR" sz="1400" smtClean="0"/>
          </a:p>
          <a:p>
            <a:endParaRPr lang="pt-BR" sz="1400" smtClean="0"/>
          </a:p>
          <a:p>
            <a:endParaRPr lang="pt-BR" sz="1400" smtClean="0"/>
          </a:p>
          <a:p>
            <a:endParaRPr lang="pt-BR" sz="1400" smtClean="0"/>
          </a:p>
          <a:p>
            <a:endParaRPr lang="pt-BR" sz="1400" smtClean="0"/>
          </a:p>
          <a:p>
            <a:endParaRPr lang="pt-BR" sz="1400" smtClean="0"/>
          </a:p>
          <a:p>
            <a:endParaRPr lang="pt-BR" sz="1400" smtClean="0"/>
          </a:p>
          <a:p>
            <a:endParaRPr lang="pt-BR" sz="1400" smtClean="0"/>
          </a:p>
          <a:p>
            <a:endParaRPr lang="pt-BR" sz="1400" smtClean="0"/>
          </a:p>
          <a:p>
            <a:endParaRPr lang="pt-BR" sz="1400" smtClean="0"/>
          </a:p>
          <a:p>
            <a:endParaRPr lang="pt-BR" sz="1400" smtClean="0"/>
          </a:p>
          <a:p>
            <a:endParaRPr lang="pt-BR" sz="1400" dirty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grpSp>
        <p:nvGrpSpPr>
          <p:cNvPr id="25" name="Grupo 24"/>
          <p:cNvGrpSpPr/>
          <p:nvPr/>
        </p:nvGrpSpPr>
        <p:grpSpPr>
          <a:xfrm>
            <a:off x="303101" y="1051243"/>
            <a:ext cx="4566059" cy="380115"/>
            <a:chOff x="303101" y="1051243"/>
            <a:chExt cx="4566059" cy="380115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303101" y="1059557"/>
              <a:ext cx="456605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895349" y="1051243"/>
              <a:ext cx="3901803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Grupo de processos de iniciação do projeto</a:t>
              </a:r>
              <a:endParaRPr lang="pt-BR" sz="1450" dirty="0"/>
            </a:p>
          </p:txBody>
        </p:sp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13" y="1532888"/>
            <a:ext cx="4340290" cy="774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5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dirty="0"/>
              <a:t>Para nos orientar em gerenciamento do projeto, utilizamos o Guia PMBOK. É o guia básico, que contém informações de práticas, ferramentas e técnicas para a transformação de dados de entrada nos resultados esperados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As atividades executadas, as pessoas envolvidas e os recursos utilizados precisam ser gerenciados para atingir os objetivos definidos.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Para </a:t>
            </a:r>
            <a:r>
              <a:rPr lang="pt-BR" sz="1400" dirty="0"/>
              <a:t>melhor gerenciar o projeto, dividimos os processos, que são as ações transformadoras no projeto, em grupos.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O </a:t>
            </a:r>
            <a:r>
              <a:rPr lang="pt-BR" sz="1400" dirty="0"/>
              <a:t>guia PMBOK divide os processos em cinco grupos: iniciação, planejamento, execução, monitoramento e controle e encerramento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As áreas de conhecimentos agrupam os mesmos processos, classificando-os por ordem de conhecimento, que servem de apoio para a documentação das melhores práticas. 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 smtClean="0"/>
              <a:t>Essa </a:t>
            </a:r>
            <a:r>
              <a:rPr lang="pt-BR" sz="1400" dirty="0"/>
              <a:t>unidade apresenta o grupo de processos de iniciação, que é responsável pelo início do projeto e identificação das partes interessadas.</a:t>
            </a:r>
          </a:p>
          <a:p>
            <a:pPr fontAlgn="base"/>
            <a:r>
              <a:rPr lang="pt-BR" sz="1400" dirty="0"/>
              <a:t/>
            </a:r>
            <a:br>
              <a:rPr lang="pt-BR" sz="1400" dirty="0"/>
            </a:br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  <a:p>
            <a:pPr fontAlgn="base"/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Resumo</a:t>
              </a:r>
              <a:endParaRPr lang="pt-BR" b="1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grpSp>
        <p:nvGrpSpPr>
          <p:cNvPr id="30" name="Grupo 29"/>
          <p:cNvGrpSpPr/>
          <p:nvPr/>
        </p:nvGrpSpPr>
        <p:grpSpPr>
          <a:xfrm>
            <a:off x="303101" y="1051243"/>
            <a:ext cx="2909875" cy="380115"/>
            <a:chOff x="345069" y="7031145"/>
            <a:chExt cx="3011924" cy="560962"/>
          </a:xfrm>
        </p:grpSpPr>
        <p:sp>
          <p:nvSpPr>
            <p:cNvPr id="31" name="Retângulo de cantos arredondados 30"/>
            <p:cNvSpPr/>
            <p:nvPr/>
          </p:nvSpPr>
          <p:spPr>
            <a:xfrm>
              <a:off x="345069" y="7043415"/>
              <a:ext cx="301192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Retângulo de cantos arredondados 31"/>
            <p:cNvSpPr/>
            <p:nvPr/>
          </p:nvSpPr>
          <p:spPr>
            <a:xfrm>
              <a:off x="958088" y="7031145"/>
              <a:ext cx="2326896" cy="5486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pt-BR" dirty="0" smtClean="0"/>
                <a:t>Resumo</a:t>
              </a:r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795" y="7051410"/>
              <a:ext cx="512026" cy="528427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402410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8" name="Retângulo de cantos arredondados 27"/>
          <p:cNvSpPr/>
          <p:nvPr/>
        </p:nvSpPr>
        <p:spPr>
          <a:xfrm>
            <a:off x="285728" y="1466403"/>
            <a:ext cx="6063113" cy="81671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/>
            <a:r>
              <a:rPr lang="pt-BR" sz="1400" b="1" dirty="0"/>
              <a:t>REFERÊNCIAS </a:t>
            </a:r>
            <a:r>
              <a:rPr lang="pt-BR" sz="1400" b="1" dirty="0" smtClean="0"/>
              <a:t>BIBLIOGRÁFICAS</a:t>
            </a:r>
          </a:p>
          <a:p>
            <a:pPr fontAlgn="base"/>
            <a:endParaRPr lang="pt-BR" sz="1400" b="1" dirty="0"/>
          </a:p>
          <a:p>
            <a:pPr fontAlgn="base"/>
            <a:r>
              <a:rPr lang="pt-BR" sz="1400" dirty="0"/>
              <a:t>KERZNER, Haroldo; SALADIS, Frank P. </a:t>
            </a:r>
            <a:r>
              <a:rPr lang="pt-BR" sz="1400" b="1" dirty="0"/>
              <a:t>O que os gerentes precisam saber sobre projetos</a:t>
            </a:r>
            <a:r>
              <a:rPr lang="pt-BR" sz="1400" dirty="0"/>
              <a:t>. 1. ed. Porto Alegre: Bookman, 2011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PMI – Project Management Institute. </a:t>
            </a:r>
            <a:r>
              <a:rPr lang="pt-BR" sz="1400" b="1" dirty="0"/>
              <a:t>Um Guia do Conhecimento em Gerenciamento de Projetos (Guia PMBOK)</a:t>
            </a:r>
            <a:r>
              <a:rPr lang="pt-BR" sz="1400" dirty="0"/>
              <a:t>. 6. Ed. Project Management Institute, 2017. 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PMI – Project Management Institute. </a:t>
            </a:r>
            <a:r>
              <a:rPr lang="pt-BR" sz="1400" b="1" dirty="0"/>
              <a:t>Um Guia do Conhecimento em Gerenciamento de Projetos (Guia PMBOK)</a:t>
            </a:r>
            <a:r>
              <a:rPr lang="pt-BR" sz="1400" dirty="0"/>
              <a:t>. 5. Ed. Project Management Institute, 2013. </a:t>
            </a:r>
            <a:endParaRPr lang="pt-BR" sz="1400" dirty="0" smtClean="0"/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TRENTIN, M. H. </a:t>
            </a:r>
            <a:r>
              <a:rPr lang="pt-BR" sz="1400" b="1" dirty="0"/>
              <a:t>Gerenciamento de Projetos</a:t>
            </a:r>
            <a:r>
              <a:rPr lang="pt-BR" sz="1400" dirty="0"/>
              <a:t>: Guia para Certificações CAPM® e PMP®. 1. ed. São Paulo: Atlas, 2011</a:t>
            </a:r>
            <a:r>
              <a:rPr lang="pt-BR" sz="1400" dirty="0" smtClean="0"/>
              <a:t>.</a:t>
            </a:r>
          </a:p>
          <a:p>
            <a:pPr fontAlgn="base"/>
            <a:endParaRPr lang="pt-BR" sz="1400" dirty="0"/>
          </a:p>
          <a:p>
            <a:pPr fontAlgn="base"/>
            <a:r>
              <a:rPr lang="pt-BR" sz="1400" dirty="0"/>
              <a:t>VALLE, A. B.; SOARES, C. A. P. S.; FINOCCHIO JR, J.; SILVA, L. S. F. </a:t>
            </a:r>
            <a:r>
              <a:rPr lang="pt-BR" sz="1400" b="1" dirty="0"/>
              <a:t>Fundamentos do gerenciamento de projetos</a:t>
            </a:r>
            <a:r>
              <a:rPr lang="pt-BR" sz="1400" dirty="0"/>
              <a:t>.  Rio de Janeiro: FGV, 2008.</a:t>
            </a:r>
          </a:p>
          <a:p>
            <a:pPr fontAlgn="base"/>
            <a:endParaRPr lang="pt-BR" sz="1400" dirty="0"/>
          </a:p>
        </p:txBody>
      </p:sp>
      <p:grpSp>
        <p:nvGrpSpPr>
          <p:cNvPr id="6" name="Grupo 5"/>
          <p:cNvGrpSpPr/>
          <p:nvPr/>
        </p:nvGrpSpPr>
        <p:grpSpPr>
          <a:xfrm>
            <a:off x="6348841" y="1532888"/>
            <a:ext cx="450850" cy="8028624"/>
            <a:chOff x="6348841" y="1532888"/>
            <a:chExt cx="450850" cy="8028624"/>
          </a:xfrm>
        </p:grpSpPr>
        <p:sp>
          <p:nvSpPr>
            <p:cNvPr id="22" name="Retângulo de cantos arredondados 21"/>
            <p:cNvSpPr/>
            <p:nvPr/>
          </p:nvSpPr>
          <p:spPr>
            <a:xfrm rot="5400000">
              <a:off x="2559954" y="5321775"/>
              <a:ext cx="8028624" cy="4508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pt-BR" b="1" dirty="0" smtClean="0"/>
                <a:t> REFERÊNCIAS BIBLIOGRÁFICAS</a:t>
              </a:r>
              <a:endParaRPr lang="pt-BR" dirty="0"/>
            </a:p>
          </p:txBody>
        </p:sp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010271" y="1978961"/>
              <a:ext cx="1123541" cy="422103"/>
            </a:xfrm>
            <a:prstGeom prst="rect">
              <a:avLst/>
            </a:prstGeom>
          </p:spPr>
        </p:pic>
      </p:grpSp>
      <p:grpSp>
        <p:nvGrpSpPr>
          <p:cNvPr id="2" name="Grupo 1"/>
          <p:cNvGrpSpPr/>
          <p:nvPr/>
        </p:nvGrpSpPr>
        <p:grpSpPr>
          <a:xfrm>
            <a:off x="303101" y="1051243"/>
            <a:ext cx="3845979" cy="380115"/>
            <a:chOff x="303101" y="1051243"/>
            <a:chExt cx="3845979" cy="380115"/>
          </a:xfrm>
        </p:grpSpPr>
        <p:sp>
          <p:nvSpPr>
            <p:cNvPr id="31" name="Retângulo de cantos arredondados 30"/>
            <p:cNvSpPr/>
            <p:nvPr/>
          </p:nvSpPr>
          <p:spPr>
            <a:xfrm>
              <a:off x="303101" y="1059557"/>
              <a:ext cx="3845979" cy="37180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Retângulo de cantos arredondados 31"/>
            <p:cNvSpPr/>
            <p:nvPr/>
          </p:nvSpPr>
          <p:spPr>
            <a:xfrm>
              <a:off x="895350" y="1051243"/>
              <a:ext cx="3181722" cy="3718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pt-BR" b="1" dirty="0"/>
                <a:t>REFERÊNCIAS BIBLIOGRÁFICAS</a:t>
              </a:r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837" y="1064975"/>
              <a:ext cx="494678" cy="358069"/>
            </a:xfrm>
            <a:prstGeom prst="rect">
              <a:avLst/>
            </a:prstGeom>
          </p:spPr>
        </p:pic>
      </p:grpSp>
      <p:sp>
        <p:nvSpPr>
          <p:cNvPr id="37" name="Cruz 36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ruz 37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40" name="Retângulo 39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324324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6105128"/>
            <a:ext cx="6023590" cy="34563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1279591"/>
            <a:ext cx="6023591" cy="4753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/>
              <a:t>Os documentos de negócios são criados pelo patrocinador e são documentos fora do gerenciamento do projeto, pois representam as intenções estratégicas de negócio da organização e, para alcançá-las, justifica-se a autorização do projeto. Os documentos de negócio são o documento de business case e o de gerenciamento de benefício, e são utilizados como entradas para o processo de inicialização do projeto.</a:t>
            </a:r>
          </a:p>
          <a:p>
            <a:r>
              <a:rPr lang="pt-BR" sz="1200" dirty="0"/>
              <a:t>Os documentos de negócio são gerados por uma avaliação de necessidades que também servirá para a criação do plano de gerenciamento dos benefícios. Considerando essas informações e o conteúdo estudado, analise as afirmativas a seguir e assinale V para a(s) verdadeira(s) e F para a(s) falsa(s).</a:t>
            </a:r>
          </a:p>
          <a:p>
            <a:r>
              <a:rPr lang="pt-BR" sz="1200" dirty="0"/>
              <a:t>I. ( ) O plano de gerenciamento dos benefícios é gerado para mapear como os benefícios serão monitorados e como serão medidos esses benefícios.</a:t>
            </a:r>
          </a:p>
          <a:p>
            <a:r>
              <a:rPr lang="pt-BR" sz="1200" dirty="0"/>
              <a:t>II. ( ) O business case descreve a necessidade do negócio, a análise da situação da organização, as recomendações e o escopo do projeto.</a:t>
            </a:r>
          </a:p>
          <a:p>
            <a:r>
              <a:rPr lang="pt-BR" sz="1200" dirty="0"/>
              <a:t>III. ( ) Os benefícios são resultados de ações e comportamentos que fornecem valor para a organização.</a:t>
            </a:r>
          </a:p>
          <a:p>
            <a:r>
              <a:rPr lang="pt-BR" sz="1200" dirty="0"/>
              <a:t>IV. ( ) O plano de benefícios descreve os benefícios-alvo, os proprietários dos benefícios, os indicadores, os riscos e o cronograma de realizações.</a:t>
            </a:r>
          </a:p>
          <a:p>
            <a:r>
              <a:rPr lang="pt-BR" sz="1200" dirty="0"/>
              <a:t>V. (  ) Um projeto pode ser bem sucedido e ter seus benefícios entregues e não atender à entrega de valor esperada na visão estratégica.</a:t>
            </a:r>
          </a:p>
          <a:p>
            <a:r>
              <a:rPr lang="pt-BR" sz="1200" dirty="0"/>
              <a:t>Agora, assinale a alternativa que apresenta a sequência correta:</a:t>
            </a:r>
          </a:p>
          <a:p>
            <a:endParaRPr lang="pt-BR" sz="1200" dirty="0" smtClean="0"/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Exercícios</a:t>
              </a:r>
              <a:endParaRPr lang="pt-BR" b="1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grpSp>
        <p:nvGrpSpPr>
          <p:cNvPr id="2" name="Grupo 1"/>
          <p:cNvGrpSpPr/>
          <p:nvPr/>
        </p:nvGrpSpPr>
        <p:grpSpPr>
          <a:xfrm>
            <a:off x="285728" y="1072194"/>
            <a:ext cx="6023590" cy="432581"/>
            <a:chOff x="285728" y="1072194"/>
            <a:chExt cx="6023590" cy="432581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072194"/>
              <a:ext cx="6023590" cy="43258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56" y="1072194"/>
              <a:ext cx="535575" cy="40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4784" y="5298896"/>
            <a:ext cx="1302770" cy="71466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5816" y="5298895"/>
            <a:ext cx="1240357" cy="71502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88" y="6753200"/>
            <a:ext cx="52482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4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6033120"/>
            <a:ext cx="6023590" cy="352839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1279591"/>
            <a:ext cx="6023591" cy="46815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/>
              <a:t>“O sucesso exige a participação de todos os membros da equipe do projeto. A Gerencia, dentro de seu escopo de responsabilidade pela qualidade, detém a responsabilidade pelo fornecimento dos recursos adequados, com capacidades adequadas</a:t>
            </a:r>
            <a:r>
              <a:rPr lang="pt-BR" sz="1200" dirty="0" smtClean="0"/>
              <a:t>.” Fonte</a:t>
            </a:r>
            <a:r>
              <a:rPr lang="pt-BR" sz="1200" dirty="0"/>
              <a:t>: PMI. Um Guia do Conhecimento em Gerenciamento de Projetos (Guia PMBOK). 6. ed. Project Management Institute, 2017. n. p.</a:t>
            </a:r>
          </a:p>
          <a:p>
            <a:r>
              <a:rPr lang="pt-BR" sz="1200" dirty="0"/>
              <a:t>Os processos visam garantir a inclusão de todo o trabalho necessário em um projeto para que seja concluído com sucesso. Considerando a citação apresentada e os conteúdos abordados na unidade, analise as asserções a seguir e a relação entre elas.</a:t>
            </a:r>
          </a:p>
          <a:p>
            <a:r>
              <a:rPr lang="pt-BR" sz="1200" dirty="0"/>
              <a:t>I. A identificação do sucesso de um projeto, normalmente, utiliza os indicadores de prazo, custo, escopo e qualidade e, principalmente, a realização dos objetivos do projeto. É importante o mapeamento das expectativas das partes interessadas, deixando claro e bem documentado a quais objetivos o projeto atende.</a:t>
            </a:r>
          </a:p>
          <a:p>
            <a:r>
              <a:rPr lang="pt-BR" sz="1200" dirty="0"/>
              <a:t>Porque:</a:t>
            </a:r>
          </a:p>
          <a:p>
            <a:r>
              <a:rPr lang="pt-BR" sz="1200" dirty="0"/>
              <a:t>II. Um projeto pode ser bem-sucedido e ter seu benefício entregue, mas não atender à entrega de valor esperada na visão estratégica.</a:t>
            </a:r>
          </a:p>
          <a:p>
            <a:r>
              <a:rPr lang="pt-BR" sz="1200" dirty="0"/>
              <a:t>A seguir, assinale a alternativa correta:</a:t>
            </a:r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Exercícios</a:t>
              </a:r>
              <a:endParaRPr lang="pt-BR" b="1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grpSp>
        <p:nvGrpSpPr>
          <p:cNvPr id="2" name="Grupo 1"/>
          <p:cNvGrpSpPr/>
          <p:nvPr/>
        </p:nvGrpSpPr>
        <p:grpSpPr>
          <a:xfrm>
            <a:off x="285728" y="1072194"/>
            <a:ext cx="6023590" cy="432581"/>
            <a:chOff x="285728" y="1072194"/>
            <a:chExt cx="6023590" cy="432581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072194"/>
              <a:ext cx="6023590" cy="43258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56" y="1072194"/>
              <a:ext cx="535575" cy="40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860" y="4520952"/>
            <a:ext cx="4765891" cy="137181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72" y="6681192"/>
            <a:ext cx="5715547" cy="4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3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5601072"/>
            <a:ext cx="6023590" cy="39604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1279591"/>
            <a:ext cx="6023591" cy="424947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/>
              <a:t>“Cada um dos grupos de processos do gerenciamento de projetos ocorre em projetos durante a sequência continua do ciclo de vida do projeto</a:t>
            </a:r>
            <a:r>
              <a:rPr lang="pt-BR" sz="1200" dirty="0" smtClean="0"/>
              <a:t>. Processos </a:t>
            </a:r>
            <a:r>
              <a:rPr lang="pt-BR" sz="1200" dirty="0"/>
              <a:t>de iniciação são aqueles processos realizados para definir um novo projeto ou uma nova fase de um projeto existente, através da obtenção de autorização para iniciar o projeto ou a fase</a:t>
            </a:r>
            <a:r>
              <a:rPr lang="pt-BR" sz="1200" dirty="0" smtClean="0"/>
              <a:t>.” Fonte</a:t>
            </a:r>
            <a:r>
              <a:rPr lang="pt-BR" sz="1200" dirty="0"/>
              <a:t>: PMI. Um Guia do Conhecimento em Gerenciamento de Projetos (Guia PMBOK). 6. ed. Project Management Institute, 2017. n. p</a:t>
            </a:r>
            <a:r>
              <a:rPr lang="pt-BR" sz="1200" dirty="0" smtClean="0"/>
              <a:t>.</a:t>
            </a:r>
          </a:p>
          <a:p>
            <a:endParaRPr lang="pt-BR" sz="1200" dirty="0"/>
          </a:p>
          <a:p>
            <a:r>
              <a:rPr lang="pt-BR" sz="1200" dirty="0"/>
              <a:t>O grupo de processos de gerenciamento de projetos gera os documentos regularizadores do projeto. A partir das informações e do conteúdo estudado, os documentos que o grupo de processos de iniciação desenvolve são o termo de abertura do projeto e o:</a:t>
            </a:r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Exercícios</a:t>
              </a:r>
              <a:endParaRPr lang="pt-BR" b="1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grpSp>
        <p:nvGrpSpPr>
          <p:cNvPr id="2" name="Grupo 1"/>
          <p:cNvGrpSpPr/>
          <p:nvPr/>
        </p:nvGrpSpPr>
        <p:grpSpPr>
          <a:xfrm>
            <a:off x="285728" y="1072194"/>
            <a:ext cx="6023590" cy="432581"/>
            <a:chOff x="285728" y="1072194"/>
            <a:chExt cx="6023590" cy="432581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072194"/>
              <a:ext cx="6023590" cy="43258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56" y="1072194"/>
              <a:ext cx="535575" cy="40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403" y="3728864"/>
            <a:ext cx="4303443" cy="171131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920" y="6393160"/>
            <a:ext cx="51244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9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5601072"/>
            <a:ext cx="6023590" cy="39604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1279591"/>
            <a:ext cx="6023591" cy="424947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/>
              <a:t>Em todos os processos do grupo de gerenciamento de projetos temos as entradas, ferramentas, técnicas e saídas. As entradas são documentos que fornecem informações para o início do processo, e as ferramentas e técnicas transformam ou modificam essas entradas para gerar as saídas do processo.</a:t>
            </a:r>
          </a:p>
          <a:p>
            <a:r>
              <a:rPr lang="pt-BR" sz="1200"/>
              <a:t>Assim, considerando as informações apresentadas e os conteúdos estudados, analise as ferramentas disponíveis a seguir e associe-as com as suas respectivas descrições.</a:t>
            </a:r>
          </a:p>
          <a:p>
            <a:r>
              <a:rPr lang="pt-BR" sz="1200"/>
              <a:t>1) Opinião especializada.</a:t>
            </a:r>
          </a:p>
          <a:p>
            <a:r>
              <a:rPr lang="pt-BR" sz="1200"/>
              <a:t>2) Coleta de dados.</a:t>
            </a:r>
          </a:p>
          <a:p>
            <a:r>
              <a:rPr lang="pt-BR" sz="1200"/>
              <a:t>3) Análise de dados.</a:t>
            </a:r>
          </a:p>
          <a:p>
            <a:r>
              <a:rPr lang="pt-BR" sz="1200"/>
              <a:t>4) Reunião.</a:t>
            </a:r>
          </a:p>
          <a:p>
            <a:r>
              <a:rPr lang="pt-BR" sz="1200"/>
              <a:t>( ) Questionários de pesquisa utilizados para coleta de dados em massa.</a:t>
            </a:r>
          </a:p>
          <a:p>
            <a:r>
              <a:rPr lang="pt-BR" sz="1200"/>
              <a:t>( ) Expertise de um especialista com conhecimento em uma área de aplicação.</a:t>
            </a:r>
          </a:p>
          <a:p>
            <a:r>
              <a:rPr lang="pt-BR" sz="1200"/>
              <a:t>( ) Usada para esclarecer pontos e promover o entendimento sobre um assunto.</a:t>
            </a:r>
          </a:p>
          <a:p>
            <a:r>
              <a:rPr lang="pt-BR" sz="1200"/>
              <a:t>( ) Análise de documentos disponíveis e lições aprendidas.</a:t>
            </a:r>
          </a:p>
          <a:p>
            <a:r>
              <a:rPr lang="pt-BR" sz="1200"/>
              <a:t>Agora, assinale a alternativa que apresenta a sequência correta:</a:t>
            </a:r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Exercícios</a:t>
              </a:r>
              <a:endParaRPr lang="pt-BR" b="1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grpSp>
        <p:nvGrpSpPr>
          <p:cNvPr id="2" name="Grupo 1"/>
          <p:cNvGrpSpPr/>
          <p:nvPr/>
        </p:nvGrpSpPr>
        <p:grpSpPr>
          <a:xfrm>
            <a:off x="285728" y="1072194"/>
            <a:ext cx="6023590" cy="432581"/>
            <a:chOff x="285728" y="1072194"/>
            <a:chExt cx="6023590" cy="432581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072194"/>
              <a:ext cx="6023590" cy="43258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56" y="1072194"/>
              <a:ext cx="535575" cy="40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768" y="4520952"/>
            <a:ext cx="1381125" cy="9334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3016" y="4520953"/>
            <a:ext cx="1352550" cy="9334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1" y="6393160"/>
            <a:ext cx="42195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8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5601072"/>
            <a:ext cx="6023590" cy="39604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1279591"/>
            <a:ext cx="6023591" cy="424947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/>
              <a:t>“Identificar as Partes Interessadas é o processo de identificar regularmente as partes interessadas do projeto e analisar e documentar informações relevantes sobre seus interesses, envolvimento, interdependências, influencia e impacto potencial no sucesso do projeto. O principal benefício deste processo é que permite que a equipe do projeto identifique o direcionamento apropriado para engajamento de cada parte interessada ou grupo de partes interessadas.” Fonte: PMI. Um Guia do Conhecimento em Gerenciamento de Projetos (Guia PMBOK). 6. ed. Project Management Institute, 2017. n. p.</a:t>
            </a:r>
          </a:p>
          <a:p>
            <a:r>
              <a:rPr lang="pt-BR" sz="1200" dirty="0"/>
              <a:t>O processo de identificar as partes interessadas é realizado periodicamente ao longo do projeto, conforme necessário. A partir dessas informações e do conteúdo estudado, o processo de identificar as partes interessadas utiliza como entrada:</a:t>
            </a:r>
          </a:p>
          <a:p>
            <a:endParaRPr lang="pt-BR" sz="1200" dirty="0" smtClean="0"/>
          </a:p>
          <a:p>
            <a:endParaRPr lang="pt-BR" sz="1200" dirty="0"/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Exercícios</a:t>
              </a:r>
              <a:endParaRPr lang="pt-BR" b="1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grpSp>
        <p:nvGrpSpPr>
          <p:cNvPr id="2" name="Grupo 1"/>
          <p:cNvGrpSpPr/>
          <p:nvPr/>
        </p:nvGrpSpPr>
        <p:grpSpPr>
          <a:xfrm>
            <a:off x="285728" y="1072194"/>
            <a:ext cx="6023590" cy="432581"/>
            <a:chOff x="285728" y="1072194"/>
            <a:chExt cx="6023590" cy="432581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072194"/>
              <a:ext cx="6023590" cy="43258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56" y="1072194"/>
              <a:ext cx="535575" cy="40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37" y="3584848"/>
            <a:ext cx="5526970" cy="174379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02" y="6249145"/>
            <a:ext cx="5759318" cy="46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2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5601072"/>
            <a:ext cx="6023590" cy="39604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1279591"/>
            <a:ext cx="6023591" cy="424947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/>
              <a:t>“O planejamento, o monitoramento e controle são processos independentes e essenciais para o sucesso do projeto. Por meio de planejamento tem-se planos que orientam as ações de gerenciamento e nos dizem em que ponto deveremos estar, enquanto o monitoramento e controle nos informa em que ponto de fato estamos possibilitando a detecção de desvios e a implementação de medidas corretivas.”</a:t>
            </a:r>
          </a:p>
          <a:p>
            <a:r>
              <a:rPr lang="pt-BR" sz="1200"/>
              <a:t>Fonte: VALLE, A. B.; SOARES, C. A. P. S.; FINOCCHIO JR., J.; SILVA, L. S. F. Fundamentos do gerenciamento de projetos. Rio de Janeiro: Editora FGV, 2008. n. p.</a:t>
            </a:r>
          </a:p>
          <a:p>
            <a:r>
              <a:rPr lang="pt-BR" sz="1200"/>
              <a:t>Os processos são agrupados de forma a facilitar a visibilidade da fase que o projeto se encontra. O PMBOK divide os processos em cinco grupos, conforme suas caracterizas de ações e por dez áreas de conhecimentos. A partir das informações e do conteúdo estudado, o grupo de processos de gerenciamento de projetos é composto pelos processos de:</a:t>
            </a:r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Exercícios</a:t>
              </a:r>
              <a:endParaRPr lang="pt-BR" b="1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grpSp>
        <p:nvGrpSpPr>
          <p:cNvPr id="2" name="Grupo 1"/>
          <p:cNvGrpSpPr/>
          <p:nvPr/>
        </p:nvGrpSpPr>
        <p:grpSpPr>
          <a:xfrm>
            <a:off x="285728" y="1072194"/>
            <a:ext cx="6023590" cy="432581"/>
            <a:chOff x="285728" y="1072194"/>
            <a:chExt cx="6023590" cy="432581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072194"/>
              <a:ext cx="6023590" cy="43258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56" y="1072194"/>
              <a:ext cx="535575" cy="40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98" y="3800872"/>
            <a:ext cx="5104848" cy="157717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672" y="6321152"/>
            <a:ext cx="5715547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3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5601072"/>
            <a:ext cx="6023590" cy="39604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1279591"/>
            <a:ext cx="6023591" cy="424947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/>
              <a:t>“O Brainstorming (ou ‘tempestade de ideias’), mais que uma técnica de dinâmica de grupo, é uma atividade desenvolvida para explorar a potencialidade criativa do indivíduo, colocando-a a serviço de seus objetivos. No Brasil, também é carinhosamente chamada de ‘toró de palpite’.”</a:t>
            </a:r>
          </a:p>
          <a:p>
            <a:r>
              <a:rPr lang="pt-BR" sz="1200"/>
              <a:t>Fonte: DAYCHOUM, M. 40 + 8 Ferramentas e Técnicas de Gerenciamento. 4. ed. Rio de Janeiro: Brasport, 2012. n. p.</a:t>
            </a:r>
          </a:p>
          <a:p>
            <a:r>
              <a:rPr lang="pt-BR" sz="1200"/>
              <a:t>Brainstorming é uma ferramenta e técnica utilizada no processo de identificar as partes interessadas para a coleta de dados.</a:t>
            </a:r>
          </a:p>
          <a:p>
            <a:r>
              <a:rPr lang="pt-BR" sz="1200"/>
              <a:t>A partir dessas informações e do conteúdo estudado a respeito dessa ferramenta de coleta de dados, podemos afirmar que, na reunião de Brainstorming:</a:t>
            </a:r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Exercícios</a:t>
              </a:r>
              <a:endParaRPr lang="pt-BR" b="1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grpSp>
        <p:nvGrpSpPr>
          <p:cNvPr id="2" name="Grupo 1"/>
          <p:cNvGrpSpPr/>
          <p:nvPr/>
        </p:nvGrpSpPr>
        <p:grpSpPr>
          <a:xfrm>
            <a:off x="285728" y="1072194"/>
            <a:ext cx="6023590" cy="432581"/>
            <a:chOff x="285728" y="1072194"/>
            <a:chExt cx="6023590" cy="432581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072194"/>
              <a:ext cx="6023590" cy="43258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56" y="1072194"/>
              <a:ext cx="535575" cy="40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44" y="3656856"/>
            <a:ext cx="5669373" cy="154236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564" y="6321153"/>
            <a:ext cx="5795655" cy="34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0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de cantos arredondados 7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12" name="Cruz 1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ruz 1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5" name="Retângulo 14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285728" y="1023347"/>
            <a:ext cx="6239616" cy="4814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pt-BR" sz="2800" b="1" dirty="0" smtClean="0">
                <a:latin typeface="Arial" panose="020B0604020202020204" pitchFamily="34" charset="0"/>
              </a:rPr>
              <a:t>Índice</a:t>
            </a:r>
            <a:endParaRPr lang="pt-BR" sz="7200" b="1" dirty="0" smtClean="0">
              <a:latin typeface="Arial" panose="020B0604020202020204" pitchFamily="34" charset="0"/>
            </a:endParaRPr>
          </a:p>
          <a:p>
            <a:pPr algn="ctr">
              <a:spcBef>
                <a:spcPct val="0"/>
              </a:spcBef>
              <a:defRPr/>
            </a:pPr>
            <a:endParaRPr lang="pt-BR" sz="7200" b="1" dirty="0">
              <a:latin typeface="Arial" panose="020B0604020202020204" pitchFamily="34" charset="0"/>
            </a:endParaRPr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285728" y="1527561"/>
            <a:ext cx="6239616" cy="81863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pt-BR" sz="1600" dirty="0" smtClean="0">
                <a:latin typeface="Arial" panose="020B0604020202020204" pitchFamily="34" charset="0"/>
              </a:rPr>
              <a:t>61 </a:t>
            </a:r>
            <a:r>
              <a:rPr lang="pt-BR" sz="1600" dirty="0">
                <a:latin typeface="Arial" panose="020B0604020202020204" pitchFamily="34" charset="0"/>
              </a:rPr>
              <a:t>- Resumo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62 - REFERÊNCIAS BIBLIOGRÁFICAS</a:t>
            </a:r>
          </a:p>
          <a:p>
            <a:pPr>
              <a:spcBef>
                <a:spcPct val="0"/>
              </a:spcBef>
              <a:defRPr/>
            </a:pPr>
            <a:r>
              <a:rPr lang="pt-BR" sz="1600" dirty="0">
                <a:latin typeface="Arial" panose="020B0604020202020204" pitchFamily="34" charset="0"/>
              </a:rPr>
              <a:t>63 - Exercícios</a:t>
            </a:r>
            <a:endParaRPr lang="pt-BR" sz="1600" dirty="0" smtClean="0">
              <a:latin typeface="Arial" panose="020B0604020202020204" pitchFamily="34" charset="0"/>
            </a:endParaRPr>
          </a:p>
          <a:p>
            <a:pPr algn="ctr">
              <a:spcBef>
                <a:spcPct val="0"/>
              </a:spcBef>
              <a:defRPr/>
            </a:pPr>
            <a:endParaRPr lang="pt-BR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86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6537176"/>
            <a:ext cx="6023590" cy="302433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20236" y="1540788"/>
            <a:ext cx="6023591" cy="49243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/>
              <a:t>“Grupo de processos de Planejamento: Esse processo define os caminhos para que os objetivos do projeto sejam alcançados. Nessa etapa é elaborado o Plano de Gerenciamento de Projetos (Project Charter), documento que deve contemplar todos os processos desse gerenciamento. A profundidade e complexidade do planejamento estão diretamente ligadas ao tamanho do projeto</a:t>
            </a:r>
            <a:r>
              <a:rPr lang="pt-BR" sz="1200" dirty="0" smtClean="0"/>
              <a:t>.” Fonte</a:t>
            </a:r>
            <a:r>
              <a:rPr lang="pt-BR" sz="1200" dirty="0"/>
              <a:t>: CANDIDO, R. et al. Gerenciamento de projetos. Curitiba: Aymará, 2012. (Série UTFinova). n. p.</a:t>
            </a:r>
          </a:p>
          <a:p>
            <a:r>
              <a:rPr lang="pt-BR" sz="1200" dirty="0"/>
              <a:t>O grupo de processo de planejamento distribui seus processos por todas as áreas de conhecimento. Assim, considerando as informações apresentadas e os conteúdos estudados, analise as áreas de conhecimento disponíveis a seguir e associe-os com os seus respectivos processos do grupo de planejamento.</a:t>
            </a:r>
          </a:p>
          <a:p>
            <a:r>
              <a:rPr lang="pt-BR" sz="1200" dirty="0"/>
              <a:t>1) Gerenciamento do Escopo.</a:t>
            </a:r>
          </a:p>
          <a:p>
            <a:r>
              <a:rPr lang="pt-BR" sz="1200" dirty="0"/>
              <a:t>2) Gerenciamento dos Custos.</a:t>
            </a:r>
          </a:p>
          <a:p>
            <a:r>
              <a:rPr lang="pt-BR" sz="1200" dirty="0"/>
              <a:t>3) Gerenciamento de Cronograma.</a:t>
            </a:r>
          </a:p>
          <a:p>
            <a:r>
              <a:rPr lang="pt-BR" sz="1200" dirty="0"/>
              <a:t>( ) Estima a duração das atividades.</a:t>
            </a:r>
          </a:p>
          <a:p>
            <a:r>
              <a:rPr lang="pt-BR" sz="1200" dirty="0"/>
              <a:t>( ) Coleta os requisitos.</a:t>
            </a:r>
          </a:p>
          <a:p>
            <a:r>
              <a:rPr lang="pt-BR" sz="1200" dirty="0"/>
              <a:t>( ) Determina o orçamento.</a:t>
            </a:r>
          </a:p>
          <a:p>
            <a:r>
              <a:rPr lang="pt-BR" sz="1200" dirty="0"/>
              <a:t>( ) Cria a EAP.</a:t>
            </a:r>
          </a:p>
          <a:p>
            <a:r>
              <a:rPr lang="pt-BR" sz="1200" dirty="0"/>
              <a:t>( ) Define as atividades.</a:t>
            </a:r>
          </a:p>
          <a:p>
            <a:r>
              <a:rPr lang="pt-BR" sz="1200" dirty="0"/>
              <a:t>Agora, assinale a alternativa que apresenta a sequência correta:</a:t>
            </a:r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Exercícios</a:t>
              </a:r>
              <a:endParaRPr lang="pt-BR" b="1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grpSp>
        <p:nvGrpSpPr>
          <p:cNvPr id="2" name="Grupo 1"/>
          <p:cNvGrpSpPr/>
          <p:nvPr/>
        </p:nvGrpSpPr>
        <p:grpSpPr>
          <a:xfrm>
            <a:off x="285728" y="1072194"/>
            <a:ext cx="6023590" cy="432581"/>
            <a:chOff x="285728" y="1072194"/>
            <a:chExt cx="6023590" cy="432581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072194"/>
              <a:ext cx="6023590" cy="43258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56" y="1072194"/>
              <a:ext cx="535575" cy="40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736" y="5457056"/>
            <a:ext cx="1657350" cy="89535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0968" y="5457056"/>
            <a:ext cx="1584176" cy="89535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587" y="7257256"/>
            <a:ext cx="32956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6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5601072"/>
            <a:ext cx="6023590" cy="39604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1279591"/>
            <a:ext cx="6023591" cy="424947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/>
              <a:t>“Os processos podem ser divididos em áreas, agrupados por requisitos de conhecimento, ou seja, processos que são tratados por um conjunto de técnicas em comum e que trabalham com o conjunto similar de entradas e saídas.”Fonte: VALLE, A. B.; SOARES, C. A. P. S.; FINOCCHIO JR., J.; SILVA, L. S. F. Fundamentos do gerenciamento de projetos. Rio de Janeiro: Editora FGV, 2008. n. p.</a:t>
            </a:r>
          </a:p>
          <a:p>
            <a:r>
              <a:rPr lang="pt-BR" sz="1200"/>
              <a:t>As áreas de conhecimento distribuem os mesmos processos do grupo de processos de gerenciamento de projetos por requisitos de conhecimento. Assim, considerando as informações apresentadas e o conteúdo estudado, analise os grupos de processos a seguir e associe-os com seus respectivos processos das áreas de conhecimento.</a:t>
            </a:r>
          </a:p>
          <a:p>
            <a:r>
              <a:rPr lang="pt-BR" sz="1200"/>
              <a:t>1) Grupo de Processo de Planejamento.</a:t>
            </a:r>
          </a:p>
          <a:p>
            <a:r>
              <a:rPr lang="pt-BR" sz="1200"/>
              <a:t>2) Grupo de Processo de Execução.</a:t>
            </a:r>
          </a:p>
          <a:p>
            <a:r>
              <a:rPr lang="pt-BR" sz="1200"/>
              <a:t>3) Grupo de Processo de Monitoramento e Controle.</a:t>
            </a:r>
          </a:p>
          <a:p>
            <a:r>
              <a:rPr lang="pt-BR" sz="1200"/>
              <a:t>( ) Gerenciamento da Comunicação – Gerenciar as comunicações.</a:t>
            </a:r>
          </a:p>
          <a:p>
            <a:r>
              <a:rPr lang="pt-BR" sz="1200"/>
              <a:t>( ) Gerenciamento de Recursos – Estimar recursos.</a:t>
            </a:r>
          </a:p>
          <a:p>
            <a:r>
              <a:rPr lang="pt-BR" sz="1200"/>
              <a:t>( ) Gerenciamento de Riscos – Implementar respostas aos riscos.</a:t>
            </a:r>
          </a:p>
          <a:p>
            <a:r>
              <a:rPr lang="pt-BR" sz="1200"/>
              <a:t>( ) Gerenciamento de Aquisições – Controlar as aquisições.</a:t>
            </a:r>
          </a:p>
          <a:p>
            <a:r>
              <a:rPr lang="pt-BR" sz="1200"/>
              <a:t>( ) Gerenciamento do Escopo – Verificar o escopo.</a:t>
            </a:r>
          </a:p>
          <a:p>
            <a:r>
              <a:rPr lang="pt-BR" sz="1200"/>
              <a:t>Agora, assinale a alternativa que apresenta a sequência correta:</a:t>
            </a:r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Exercícios</a:t>
              </a:r>
              <a:endParaRPr lang="pt-BR" b="1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grpSp>
        <p:nvGrpSpPr>
          <p:cNvPr id="2" name="Grupo 1"/>
          <p:cNvGrpSpPr/>
          <p:nvPr/>
        </p:nvGrpSpPr>
        <p:grpSpPr>
          <a:xfrm>
            <a:off x="285728" y="1072194"/>
            <a:ext cx="6023590" cy="432581"/>
            <a:chOff x="285728" y="1072194"/>
            <a:chExt cx="6023590" cy="432581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072194"/>
              <a:ext cx="6023590" cy="43258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56" y="1072194"/>
              <a:ext cx="535575" cy="40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8800" y="4832100"/>
            <a:ext cx="1008112" cy="68080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3015" y="4832100"/>
            <a:ext cx="1008113" cy="66535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443" y="6393160"/>
            <a:ext cx="37052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0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4" name="Retângulo de cantos arredondados 23"/>
          <p:cNvSpPr/>
          <p:nvPr/>
        </p:nvSpPr>
        <p:spPr>
          <a:xfrm>
            <a:off x="285728" y="5601072"/>
            <a:ext cx="6023590" cy="39604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smtClean="0"/>
              <a:t>Resposta:</a:t>
            </a:r>
          </a:p>
          <a:p>
            <a:endParaRPr lang="pt-BR" sz="1300" dirty="0"/>
          </a:p>
          <a:p>
            <a:endParaRPr lang="pt-BR" sz="1400" dirty="0" smtClean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  <a:p>
            <a:r>
              <a:rPr lang="pt-BR" sz="1400" dirty="0" smtClean="0"/>
              <a:t> 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 smtClean="0"/>
          </a:p>
          <a:p>
            <a:endParaRPr lang="pt-BR" sz="1400" dirty="0"/>
          </a:p>
        </p:txBody>
      </p:sp>
      <p:sp>
        <p:nvSpPr>
          <p:cNvPr id="22" name="Cruz 21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ruz 22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6" name="Retângulo 2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285727" y="1279591"/>
            <a:ext cx="6023591" cy="424947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/>
              <a:t>“Os processos de planejamento desenvolvem o plano de gerenciamento do projeto. Esses processos também identificam, definem e amadurecem o escopo do projeto, o custo do projeto e agendam as atividades do projeto que ocorrem dentro dele. À medida que forem descobertas novas informações sobre o projeto, as dependências, os requisitos, os riscos, as oportunidades, as premissas e as restrições adicionais serão identificadas ou resolvidas</a:t>
            </a:r>
            <a:r>
              <a:rPr lang="pt-BR" sz="1200" dirty="0" smtClean="0"/>
              <a:t>.” Fonte</a:t>
            </a:r>
            <a:r>
              <a:rPr lang="pt-BR" sz="1200" dirty="0"/>
              <a:t>: PMI. </a:t>
            </a:r>
            <a:r>
              <a:rPr lang="pt-BR" sz="1200" dirty="0" smtClean="0"/>
              <a:t>O </a:t>
            </a:r>
            <a:r>
              <a:rPr lang="pt-BR" sz="1200" dirty="0"/>
              <a:t>grupo de processos de planejamento possui documentos gerados em todas as áreas de conhecimento. A partir das informações e do conteúdo estudado, os processos do grupo de processos de planejamento de gerenciamentos de projetos são:</a:t>
            </a:r>
          </a:p>
          <a:p>
            <a:endParaRPr lang="pt-BR" sz="1200" dirty="0"/>
          </a:p>
        </p:txBody>
      </p:sp>
      <p:grpSp>
        <p:nvGrpSpPr>
          <p:cNvPr id="28" name="Grupo 27"/>
          <p:cNvGrpSpPr/>
          <p:nvPr/>
        </p:nvGrpSpPr>
        <p:grpSpPr>
          <a:xfrm rot="5400000">
            <a:off x="2559954" y="5321775"/>
            <a:ext cx="8028624" cy="450850"/>
            <a:chOff x="348266" y="6407663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Exercícios</a:t>
              </a:r>
              <a:endParaRPr lang="pt-BR" b="1" dirty="0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grpSp>
        <p:nvGrpSpPr>
          <p:cNvPr id="2" name="Grupo 1"/>
          <p:cNvGrpSpPr/>
          <p:nvPr/>
        </p:nvGrpSpPr>
        <p:grpSpPr>
          <a:xfrm>
            <a:off x="285728" y="1072194"/>
            <a:ext cx="6023590" cy="432581"/>
            <a:chOff x="285728" y="1072194"/>
            <a:chExt cx="6023590" cy="432581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285728" y="1072194"/>
              <a:ext cx="6023590" cy="43258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40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56" y="1072194"/>
              <a:ext cx="535575" cy="40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74" y="3296816"/>
            <a:ext cx="5646543" cy="195028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522" y="6257472"/>
            <a:ext cx="5711697" cy="56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7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144" y="7203488"/>
            <a:ext cx="1643074" cy="2286016"/>
          </a:xfrm>
          <a:prstGeom prst="rect">
            <a:avLst/>
          </a:prstGeom>
          <a:noFill/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428604" y="1023910"/>
            <a:ext cx="6286544" cy="8358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ruz 2"/>
          <p:cNvSpPr/>
          <p:nvPr/>
        </p:nvSpPr>
        <p:spPr>
          <a:xfrm>
            <a:off x="4378214" y="7563528"/>
            <a:ext cx="504626" cy="504056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ruz 10"/>
          <p:cNvSpPr/>
          <p:nvPr/>
        </p:nvSpPr>
        <p:spPr>
          <a:xfrm>
            <a:off x="3794740" y="7563528"/>
            <a:ext cx="504626" cy="504056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Conector reto 17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0" name="Cruz 19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ruz 21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3283136" y="7203488"/>
            <a:ext cx="70866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3" name="Retângulo 12"/>
          <p:cNvSpPr/>
          <p:nvPr/>
        </p:nvSpPr>
        <p:spPr>
          <a:xfrm>
            <a:off x="4789317" y="7203488"/>
            <a:ext cx="70022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5" name="Retângulo 14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16" name="Retângulo 15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5029161" y="1121924"/>
            <a:ext cx="172036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00" dirty="0" smtClean="0"/>
              <a:t>Baixe este projeto </a:t>
            </a:r>
          </a:p>
          <a:p>
            <a:r>
              <a:rPr lang="pt-BR" sz="1300" dirty="0" smtClean="0"/>
              <a:t>em Java no Github.</a:t>
            </a:r>
            <a:endParaRPr lang="pt-BR" sz="1300" dirty="0"/>
          </a:p>
        </p:txBody>
      </p:sp>
      <p:pic>
        <p:nvPicPr>
          <p:cNvPr id="29" name="Picture 2" descr="GitHub lança aplicativo oficial para Android e permite acesso antecipado -  TudoCelular.co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1" t="5073" r="28638" b="3599"/>
          <a:stretch/>
        </p:blipFill>
        <p:spPr bwMode="auto">
          <a:xfrm>
            <a:off x="4795432" y="1208060"/>
            <a:ext cx="306017" cy="28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6"/>
          <a:srcRect b="1196"/>
          <a:stretch/>
        </p:blipFill>
        <p:spPr>
          <a:xfrm>
            <a:off x="555081" y="1568664"/>
            <a:ext cx="6042271" cy="5587126"/>
          </a:xfrm>
          <a:prstGeom prst="rect">
            <a:avLst/>
          </a:prstGeom>
        </p:spPr>
      </p:pic>
      <p:sp>
        <p:nvSpPr>
          <p:cNvPr id="24" name="Título 1"/>
          <p:cNvSpPr txBox="1">
            <a:spLocks/>
          </p:cNvSpPr>
          <p:nvPr/>
        </p:nvSpPr>
        <p:spPr>
          <a:xfrm>
            <a:off x="581004" y="1176310"/>
            <a:ext cx="6286544" cy="8358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7200" b="1" dirty="0"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7200" b="1" dirty="0"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7200" b="1" dirty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Fim</a:t>
            </a:r>
            <a:endParaRPr kumimoji="0" lang="pt-BR" sz="7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9636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4163980531"/>
              </p:ext>
            </p:extLst>
          </p:nvPr>
        </p:nvGraphicFramePr>
        <p:xfrm>
          <a:off x="352873" y="1041002"/>
          <a:ext cx="3076127" cy="782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4" name="Grupo 23"/>
          <p:cNvGrpSpPr/>
          <p:nvPr/>
        </p:nvGrpSpPr>
        <p:grpSpPr>
          <a:xfrm>
            <a:off x="345068" y="1804022"/>
            <a:ext cx="6063113" cy="548692"/>
            <a:chOff x="348267" y="1928692"/>
            <a:chExt cx="6063113" cy="548692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48267" y="1928692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Para início de conversa</a:t>
              </a:r>
            </a:p>
          </p:txBody>
        </p:sp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5771" y="1977444"/>
              <a:ext cx="482949" cy="446489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345067" y="2451039"/>
            <a:ext cx="6063113" cy="548692"/>
            <a:chOff x="348266" y="2575709"/>
            <a:chExt cx="6063113" cy="548692"/>
          </a:xfrm>
        </p:grpSpPr>
        <p:sp>
          <p:nvSpPr>
            <p:cNvPr id="30" name="Retângulo de cantos arredondados 29"/>
            <p:cNvSpPr/>
            <p:nvPr/>
          </p:nvSpPr>
          <p:spPr>
            <a:xfrm>
              <a:off x="348266" y="2575709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Orientação da disciplina</a:t>
              </a:r>
              <a:endParaRPr lang="pt-BR" dirty="0"/>
            </a:p>
          </p:txBody>
        </p:sp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10"/>
            <a:srcRect l="6321" t="6321" r="6320" b="6320"/>
            <a:stretch/>
          </p:blipFill>
          <p:spPr>
            <a:xfrm>
              <a:off x="401489" y="2597505"/>
              <a:ext cx="579239" cy="505099"/>
            </a:xfrm>
            <a:prstGeom prst="rect">
              <a:avLst/>
            </a:prstGeom>
          </p:spPr>
        </p:pic>
      </p:grpSp>
      <p:grpSp>
        <p:nvGrpSpPr>
          <p:cNvPr id="26" name="Grupo 25"/>
          <p:cNvGrpSpPr/>
          <p:nvPr/>
        </p:nvGrpSpPr>
        <p:grpSpPr>
          <a:xfrm>
            <a:off x="352291" y="3098822"/>
            <a:ext cx="6063113" cy="548692"/>
            <a:chOff x="355490" y="3223492"/>
            <a:chExt cx="6063113" cy="548692"/>
          </a:xfrm>
        </p:grpSpPr>
        <p:sp>
          <p:nvSpPr>
            <p:cNvPr id="31" name="Retângulo de cantos arredondados 30"/>
            <p:cNvSpPr/>
            <p:nvPr/>
          </p:nvSpPr>
          <p:spPr>
            <a:xfrm>
              <a:off x="355490" y="3223492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Fique atento</a:t>
              </a:r>
              <a:endParaRPr lang="pt-BR" dirty="0"/>
            </a:p>
          </p:txBody>
        </p:sp>
        <p:pic>
          <p:nvPicPr>
            <p:cNvPr id="20" name="Imagem 19"/>
            <p:cNvPicPr>
              <a:picLocks noChangeAspect="1"/>
            </p:cNvPicPr>
            <p:nvPr/>
          </p:nvPicPr>
          <p:blipFill rotWithShape="1">
            <a:blip r:embed="rId11"/>
            <a:srcRect l="9375" t="7251" r="12500" b="8375"/>
            <a:stretch/>
          </p:blipFill>
          <p:spPr>
            <a:xfrm>
              <a:off x="395371" y="3242417"/>
              <a:ext cx="585357" cy="515040"/>
            </a:xfrm>
            <a:prstGeom prst="rect">
              <a:avLst/>
            </a:prstGeom>
          </p:spPr>
        </p:pic>
      </p:grpSp>
      <p:grpSp>
        <p:nvGrpSpPr>
          <p:cNvPr id="35" name="Grupo 34"/>
          <p:cNvGrpSpPr/>
          <p:nvPr/>
        </p:nvGrpSpPr>
        <p:grpSpPr>
          <a:xfrm>
            <a:off x="360026" y="3745839"/>
            <a:ext cx="6063113" cy="548692"/>
            <a:chOff x="363225" y="3870509"/>
            <a:chExt cx="6063113" cy="548692"/>
          </a:xfrm>
        </p:grpSpPr>
        <p:sp>
          <p:nvSpPr>
            <p:cNvPr id="32" name="Retângulo de cantos arredondados 31"/>
            <p:cNvSpPr/>
            <p:nvPr/>
          </p:nvSpPr>
          <p:spPr>
            <a:xfrm>
              <a:off x="363225" y="3870509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Indicação de livro</a:t>
              </a:r>
              <a:endParaRPr lang="pt-BR" dirty="0"/>
            </a:p>
          </p:txBody>
        </p:sp>
        <p:pic>
          <p:nvPicPr>
            <p:cNvPr id="1030" name="Picture 6" descr="ícone Livros Livre de Ravenna 3D Icons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276" y="3919956"/>
              <a:ext cx="560452" cy="476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upo 35"/>
          <p:cNvGrpSpPr/>
          <p:nvPr/>
        </p:nvGrpSpPr>
        <p:grpSpPr>
          <a:xfrm>
            <a:off x="360026" y="4389010"/>
            <a:ext cx="6063113" cy="548692"/>
            <a:chOff x="363225" y="4513680"/>
            <a:chExt cx="6063113" cy="548692"/>
          </a:xfrm>
        </p:grpSpPr>
        <p:sp>
          <p:nvSpPr>
            <p:cNvPr id="33" name="Retângulo de cantos arredondados 32"/>
            <p:cNvSpPr/>
            <p:nvPr/>
          </p:nvSpPr>
          <p:spPr>
            <a:xfrm>
              <a:off x="363225" y="4513680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Palavras do professor</a:t>
              </a:r>
              <a:endParaRPr lang="pt-BR" dirty="0"/>
            </a:p>
          </p:txBody>
        </p:sp>
        <p:pic>
          <p:nvPicPr>
            <p:cNvPr id="8" name="Imagem 7"/>
            <p:cNvPicPr>
              <a:picLocks noChangeAspect="1"/>
            </p:cNvPicPr>
            <p:nvPr/>
          </p:nvPicPr>
          <p:blipFill rotWithShape="1">
            <a:blip r:embed="rId13"/>
            <a:srcRect t="17852" b="15482"/>
            <a:stretch/>
          </p:blipFill>
          <p:spPr>
            <a:xfrm>
              <a:off x="444154" y="4532664"/>
              <a:ext cx="608582" cy="510724"/>
            </a:xfrm>
            <a:prstGeom prst="rect">
              <a:avLst/>
            </a:prstGeom>
          </p:spPr>
        </p:pic>
      </p:grpSp>
      <p:grpSp>
        <p:nvGrpSpPr>
          <p:cNvPr id="37" name="Grupo 36"/>
          <p:cNvGrpSpPr/>
          <p:nvPr/>
        </p:nvGrpSpPr>
        <p:grpSpPr>
          <a:xfrm>
            <a:off x="360027" y="5023908"/>
            <a:ext cx="6048154" cy="548692"/>
            <a:chOff x="363225" y="5148578"/>
            <a:chExt cx="6063113" cy="548692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363225" y="5148578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Veja o vídeo!</a:t>
              </a:r>
            </a:p>
          </p:txBody>
        </p:sp>
        <p:pic>
          <p:nvPicPr>
            <p:cNvPr id="1036" name="Picture 12" descr="Blue Video Play Icon PNG Transparent Background, Free Download #8030 -  FreeIconsPN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5" t="5496" r="4274" b="2612"/>
            <a:stretch/>
          </p:blipFill>
          <p:spPr bwMode="auto">
            <a:xfrm>
              <a:off x="420276" y="5165512"/>
              <a:ext cx="632460" cy="531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upo 56"/>
          <p:cNvGrpSpPr/>
          <p:nvPr/>
        </p:nvGrpSpPr>
        <p:grpSpPr>
          <a:xfrm>
            <a:off x="371491" y="5659707"/>
            <a:ext cx="6036690" cy="548692"/>
            <a:chOff x="348266" y="5783476"/>
            <a:chExt cx="6063113" cy="548692"/>
          </a:xfrm>
        </p:grpSpPr>
        <p:sp>
          <p:nvSpPr>
            <p:cNvPr id="45" name="Retângulo de cantos arredondados 44"/>
            <p:cNvSpPr/>
            <p:nvPr/>
          </p:nvSpPr>
          <p:spPr>
            <a:xfrm>
              <a:off x="348266" y="5783476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Subcategoria</a:t>
              </a:r>
            </a:p>
          </p:txBody>
        </p:sp>
        <p:pic>
          <p:nvPicPr>
            <p:cNvPr id="38" name="Imagem 3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9966" y="5815842"/>
              <a:ext cx="657365" cy="504056"/>
            </a:xfrm>
            <a:prstGeom prst="rect">
              <a:avLst/>
            </a:prstGeom>
          </p:spPr>
        </p:pic>
      </p:grpSp>
      <p:pic>
        <p:nvPicPr>
          <p:cNvPr id="41" name="Imagem 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69209" y="1063745"/>
            <a:ext cx="515975" cy="522741"/>
          </a:xfrm>
          <a:prstGeom prst="rect">
            <a:avLst/>
          </a:prstGeom>
        </p:spPr>
      </p:pic>
      <p:grpSp>
        <p:nvGrpSpPr>
          <p:cNvPr id="48" name="Grupo 47"/>
          <p:cNvGrpSpPr/>
          <p:nvPr/>
        </p:nvGrpSpPr>
        <p:grpSpPr>
          <a:xfrm>
            <a:off x="371491" y="6277092"/>
            <a:ext cx="6036690" cy="548692"/>
            <a:chOff x="348266" y="6407663"/>
            <a:chExt cx="6063113" cy="548692"/>
          </a:xfrm>
        </p:grpSpPr>
        <p:sp>
          <p:nvSpPr>
            <p:cNvPr id="53" name="Retângulo de cantos arredondados 52"/>
            <p:cNvSpPr/>
            <p:nvPr/>
          </p:nvSpPr>
          <p:spPr>
            <a:xfrm>
              <a:off x="348266" y="6407663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Assunto</a:t>
              </a:r>
              <a:endParaRPr lang="pt-BR" dirty="0"/>
            </a:p>
          </p:txBody>
        </p:sp>
        <p:pic>
          <p:nvPicPr>
            <p:cNvPr id="47" name="Imagem 4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0276" y="6427862"/>
              <a:ext cx="848484" cy="513707"/>
            </a:xfrm>
            <a:prstGeom prst="rect">
              <a:avLst/>
            </a:prstGeom>
          </p:spPr>
        </p:pic>
      </p:grpSp>
      <p:pic>
        <p:nvPicPr>
          <p:cNvPr id="51" name="Imagem 5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80883" y="1063745"/>
            <a:ext cx="524519" cy="522741"/>
          </a:xfrm>
          <a:prstGeom prst="rect">
            <a:avLst/>
          </a:prstGeom>
        </p:spPr>
      </p:pic>
      <p:grpSp>
        <p:nvGrpSpPr>
          <p:cNvPr id="73" name="Grupo 72"/>
          <p:cNvGrpSpPr/>
          <p:nvPr/>
        </p:nvGrpSpPr>
        <p:grpSpPr>
          <a:xfrm>
            <a:off x="389625" y="8197808"/>
            <a:ext cx="2808917" cy="380115"/>
            <a:chOff x="345069" y="7031145"/>
            <a:chExt cx="3011924" cy="560962"/>
          </a:xfrm>
        </p:grpSpPr>
        <p:sp>
          <p:nvSpPr>
            <p:cNvPr id="74" name="Retângulo de cantos arredondados 73"/>
            <p:cNvSpPr/>
            <p:nvPr/>
          </p:nvSpPr>
          <p:spPr>
            <a:xfrm>
              <a:off x="345069" y="7043415"/>
              <a:ext cx="301192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Retângulo de cantos arredondados 74"/>
            <p:cNvSpPr/>
            <p:nvPr/>
          </p:nvSpPr>
          <p:spPr>
            <a:xfrm>
              <a:off x="958088" y="7031145"/>
              <a:ext cx="2326896" cy="5486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Categoria</a:t>
              </a:r>
            </a:p>
          </p:txBody>
        </p:sp>
        <p:pic>
          <p:nvPicPr>
            <p:cNvPr id="76" name="Imagem 75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03795" y="7051410"/>
              <a:ext cx="512026" cy="528427"/>
            </a:xfrm>
            <a:prstGeom prst="rect">
              <a:avLst/>
            </a:prstGeom>
          </p:spPr>
        </p:pic>
      </p:grpSp>
      <p:grpSp>
        <p:nvGrpSpPr>
          <p:cNvPr id="77" name="Grupo 76"/>
          <p:cNvGrpSpPr/>
          <p:nvPr/>
        </p:nvGrpSpPr>
        <p:grpSpPr>
          <a:xfrm>
            <a:off x="3238461" y="8198600"/>
            <a:ext cx="3062325" cy="371010"/>
            <a:chOff x="294667" y="1095777"/>
            <a:chExt cx="3206342" cy="560962"/>
          </a:xfrm>
        </p:grpSpPr>
        <p:sp>
          <p:nvSpPr>
            <p:cNvPr id="78" name="Retângulo de cantos arredondados 77"/>
            <p:cNvSpPr/>
            <p:nvPr/>
          </p:nvSpPr>
          <p:spPr>
            <a:xfrm>
              <a:off x="294667" y="1108047"/>
              <a:ext cx="3206342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9" name="Retângulo de cantos arredondados 78"/>
            <p:cNvSpPr/>
            <p:nvPr/>
          </p:nvSpPr>
          <p:spPr>
            <a:xfrm>
              <a:off x="1062116" y="1095777"/>
              <a:ext cx="2366884" cy="5486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Subcategoria</a:t>
              </a:r>
              <a:endParaRPr lang="pt-BR" dirty="0"/>
            </a:p>
          </p:txBody>
        </p:sp>
        <p:pic>
          <p:nvPicPr>
            <p:cNvPr id="80" name="Imagem 7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49709" y="1123843"/>
              <a:ext cx="657365" cy="504056"/>
            </a:xfrm>
            <a:prstGeom prst="rect">
              <a:avLst/>
            </a:prstGeom>
          </p:spPr>
        </p:pic>
      </p:grpSp>
      <p:sp>
        <p:nvSpPr>
          <p:cNvPr id="58" name="Retângulo de cantos arredondados 57"/>
          <p:cNvSpPr/>
          <p:nvPr/>
        </p:nvSpPr>
        <p:spPr>
          <a:xfrm>
            <a:off x="355739" y="6931573"/>
            <a:ext cx="6052441" cy="5486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Assunto</a:t>
            </a:r>
          </a:p>
        </p:txBody>
      </p:sp>
      <p:pic>
        <p:nvPicPr>
          <p:cNvPr id="42" name="Imagem 4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0815" y="6944141"/>
            <a:ext cx="660849" cy="504056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378577" y="7574744"/>
            <a:ext cx="6029604" cy="548692"/>
            <a:chOff x="378577" y="7574744"/>
            <a:chExt cx="6029604" cy="548692"/>
          </a:xfrm>
        </p:grpSpPr>
        <p:sp>
          <p:nvSpPr>
            <p:cNvPr id="63" name="Retângulo de cantos arredondados 62"/>
            <p:cNvSpPr/>
            <p:nvPr/>
          </p:nvSpPr>
          <p:spPr>
            <a:xfrm>
              <a:off x="378577" y="7574744"/>
              <a:ext cx="6029604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Fica a dica</a:t>
              </a:r>
              <a:endParaRPr lang="pt-BR" dirty="0"/>
            </a:p>
          </p:txBody>
        </p:sp>
        <p:pic>
          <p:nvPicPr>
            <p:cNvPr id="55" name="Imagem 5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52700" y="7586053"/>
              <a:ext cx="806181" cy="525499"/>
            </a:xfrm>
            <a:prstGeom prst="rect">
              <a:avLst/>
            </a:prstGeom>
          </p:spPr>
        </p:pic>
      </p:grpSp>
      <p:grpSp>
        <p:nvGrpSpPr>
          <p:cNvPr id="50" name="Grupo 49"/>
          <p:cNvGrpSpPr/>
          <p:nvPr/>
        </p:nvGrpSpPr>
        <p:grpSpPr>
          <a:xfrm>
            <a:off x="369109" y="8660609"/>
            <a:ext cx="6054030" cy="569643"/>
            <a:chOff x="285728" y="1518382"/>
            <a:chExt cx="6239616" cy="569643"/>
          </a:xfrm>
        </p:grpSpPr>
        <p:sp>
          <p:nvSpPr>
            <p:cNvPr id="52" name="Retângulo de cantos arredondados 51"/>
            <p:cNvSpPr/>
            <p:nvPr/>
          </p:nvSpPr>
          <p:spPr>
            <a:xfrm>
              <a:off x="285728" y="1539333"/>
              <a:ext cx="6239616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Exercício(s)</a:t>
              </a:r>
              <a:endParaRPr lang="pt-BR" dirty="0"/>
            </a:p>
          </p:txBody>
        </p:sp>
        <p:pic>
          <p:nvPicPr>
            <p:cNvPr id="54" name="Picture 6" descr="Examination And Approval Management Svg - Approval Management Icon Png ,  Transparent Cartoon - Jing.fm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24" y="1518382"/>
              <a:ext cx="713911" cy="554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Cruz 55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Cruz 58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Retângulo 59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61" name="Retângulo 60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64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</p:spTree>
    <p:extLst>
      <p:ext uri="{BB962C8B-B14F-4D97-AF65-F5344CB8AC3E}">
        <p14:creationId xmlns:p14="http://schemas.microsoft.com/office/powerpoint/2010/main" val="167901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8" y="95216"/>
            <a:ext cx="1285859" cy="928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3" y="1000561"/>
            <a:ext cx="685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de cantos arredondados 11"/>
          <p:cNvSpPr/>
          <p:nvPr/>
        </p:nvSpPr>
        <p:spPr>
          <a:xfrm flipH="1">
            <a:off x="6525344" y="1095777"/>
            <a:ext cx="117726" cy="8465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Resultado de imagem para 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217" y="177494"/>
            <a:ext cx="660016" cy="918283"/>
          </a:xfrm>
          <a:prstGeom prst="rect">
            <a:avLst/>
          </a:prstGeom>
          <a:noFill/>
        </p:spPr>
      </p:pic>
      <p:sp>
        <p:nvSpPr>
          <p:cNvPr id="21" name="Retângulo de cantos arredondados 20"/>
          <p:cNvSpPr/>
          <p:nvPr/>
        </p:nvSpPr>
        <p:spPr>
          <a:xfrm>
            <a:off x="384070" y="2373489"/>
            <a:ext cx="6063113" cy="53158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just"/>
            <a:endParaRPr lang="pt-BR" sz="1400" dirty="0"/>
          </a:p>
        </p:txBody>
      </p:sp>
      <p:sp>
        <p:nvSpPr>
          <p:cNvPr id="28" name="Cruz 27"/>
          <p:cNvSpPr/>
          <p:nvPr/>
        </p:nvSpPr>
        <p:spPr>
          <a:xfrm>
            <a:off x="5799163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ruz 28"/>
          <p:cNvSpPr/>
          <p:nvPr/>
        </p:nvSpPr>
        <p:spPr>
          <a:xfrm>
            <a:off x="5471875" y="248922"/>
            <a:ext cx="248776" cy="270211"/>
          </a:xfrm>
          <a:prstGeom prst="plus">
            <a:avLst>
              <a:gd name="adj" fmla="val 36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5085184" y="-198916"/>
            <a:ext cx="661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&lt;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sp>
        <p:nvSpPr>
          <p:cNvPr id="31" name="Retângulo 30"/>
          <p:cNvSpPr/>
          <p:nvPr/>
        </p:nvSpPr>
        <p:spPr>
          <a:xfrm>
            <a:off x="5940695" y="-198916"/>
            <a:ext cx="700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0" b="1" dirty="0" smtClean="0"/>
              <a:t>&gt;</a:t>
            </a:r>
            <a:r>
              <a:rPr lang="pt-BR" sz="6000" b="1" dirty="0" smtClean="0"/>
              <a:t>       </a:t>
            </a:r>
            <a:endParaRPr lang="pt-BR" sz="6000" dirty="0"/>
          </a:p>
        </p:txBody>
      </p:sp>
      <p:graphicFrame>
        <p:nvGraphicFramePr>
          <p:cNvPr id="32" name="Diagrama 31"/>
          <p:cNvGraphicFramePr/>
          <p:nvPr>
            <p:extLst>
              <p:ext uri="{D42A27DB-BD31-4B8C-83A1-F6EECF244321}">
                <p14:modId xmlns:p14="http://schemas.microsoft.com/office/powerpoint/2010/main" val="4146114474"/>
              </p:ext>
            </p:extLst>
          </p:nvPr>
        </p:nvGraphicFramePr>
        <p:xfrm>
          <a:off x="352873" y="1041002"/>
          <a:ext cx="3076127" cy="782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34" name="Grupo 33"/>
          <p:cNvGrpSpPr/>
          <p:nvPr/>
        </p:nvGrpSpPr>
        <p:grpSpPr>
          <a:xfrm>
            <a:off x="384069" y="1820113"/>
            <a:ext cx="6063113" cy="548692"/>
            <a:chOff x="363225" y="3870509"/>
            <a:chExt cx="6063113" cy="548692"/>
          </a:xfrm>
        </p:grpSpPr>
        <p:sp>
          <p:nvSpPr>
            <p:cNvPr id="35" name="Retângulo de cantos arredondados 34"/>
            <p:cNvSpPr/>
            <p:nvPr/>
          </p:nvSpPr>
          <p:spPr>
            <a:xfrm>
              <a:off x="363225" y="3870509"/>
              <a:ext cx="6063113" cy="5486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Indicação de livro</a:t>
              </a:r>
              <a:endParaRPr lang="pt-BR" dirty="0"/>
            </a:p>
          </p:txBody>
        </p:sp>
        <p:pic>
          <p:nvPicPr>
            <p:cNvPr id="36" name="Picture 6" descr="ícone Livros Livre de Ravenna 3D Icon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276" y="3919956"/>
              <a:ext cx="560452" cy="476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tângulo 2"/>
          <p:cNvSpPr/>
          <p:nvPr/>
        </p:nvSpPr>
        <p:spPr>
          <a:xfrm>
            <a:off x="934489" y="2426471"/>
            <a:ext cx="51425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pt-BR" sz="2000" b="1" dirty="0" smtClean="0">
                <a:solidFill>
                  <a:srgbClr val="333333"/>
                </a:solidFill>
                <a:latin typeface="inherit"/>
              </a:rPr>
              <a:t>Título:</a:t>
            </a:r>
            <a:r>
              <a:rPr lang="pt-BR" dirty="0" smtClean="0">
                <a:solidFill>
                  <a:srgbClr val="333333"/>
                </a:solidFill>
                <a:latin typeface="Poppins"/>
              </a:rPr>
              <a:t> </a:t>
            </a:r>
            <a:r>
              <a:rPr lang="pt-BR" sz="1600" dirty="0">
                <a:solidFill>
                  <a:srgbClr val="333333"/>
                </a:solidFill>
                <a:latin typeface="Poppins"/>
              </a:rPr>
              <a:t>Gerenciamento de Projetos</a:t>
            </a:r>
            <a:endParaRPr lang="pt-BR" sz="1600" b="0" i="0" dirty="0">
              <a:solidFill>
                <a:srgbClr val="333333"/>
              </a:solidFill>
              <a:effectLst/>
              <a:latin typeface="Poppins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801766" y="3004099"/>
            <a:ext cx="26064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pt-BR" sz="1400" b="1" dirty="0" smtClean="0">
                <a:solidFill>
                  <a:srgbClr val="333333"/>
                </a:solidFill>
                <a:latin typeface="inherit"/>
              </a:rPr>
              <a:t>Autor:</a:t>
            </a:r>
            <a:r>
              <a:rPr lang="pt-BR" sz="1400" dirty="0">
                <a:solidFill>
                  <a:srgbClr val="333333"/>
                </a:solidFill>
                <a:latin typeface="Poppins"/>
              </a:rPr>
              <a:t> </a:t>
            </a:r>
            <a:r>
              <a:rPr lang="pt-BR" sz="1400" dirty="0"/>
              <a:t>Harold R. Kerzner</a:t>
            </a:r>
            <a:endParaRPr lang="pt-BR" sz="1400" b="0" i="0" dirty="0">
              <a:solidFill>
                <a:srgbClr val="333333"/>
              </a:solidFill>
              <a:effectLst/>
              <a:latin typeface="Poppins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802750" y="4138790"/>
            <a:ext cx="17155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pt-BR" sz="1400" b="1" dirty="0">
                <a:solidFill>
                  <a:srgbClr val="333333"/>
                </a:solidFill>
                <a:latin typeface="inherit"/>
              </a:rPr>
              <a:t>Data:</a:t>
            </a:r>
            <a:r>
              <a:rPr lang="pt-BR" sz="1400" dirty="0">
                <a:solidFill>
                  <a:srgbClr val="333333"/>
                </a:solidFill>
                <a:latin typeface="Poppins"/>
              </a:rPr>
              <a:t> </a:t>
            </a:r>
            <a:r>
              <a:rPr lang="pt-BR" sz="1400" dirty="0" smtClean="0">
                <a:solidFill>
                  <a:srgbClr val="333333"/>
                </a:solidFill>
                <a:latin typeface="Poppins"/>
              </a:rPr>
              <a:t>Janeiro/2015</a:t>
            </a:r>
            <a:endParaRPr lang="pt-BR" sz="1400" b="0" i="0" dirty="0">
              <a:solidFill>
                <a:srgbClr val="333333"/>
              </a:solidFill>
              <a:effectLst/>
              <a:latin typeface="Poppins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797151" y="4634834"/>
            <a:ext cx="1880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b="1" dirty="0">
                <a:solidFill>
                  <a:srgbClr val="333333"/>
                </a:solidFill>
                <a:latin typeface="Poppins"/>
              </a:rPr>
              <a:t>Tipo:</a:t>
            </a:r>
            <a:r>
              <a:rPr lang="pt-BR" sz="1400" dirty="0">
                <a:solidFill>
                  <a:srgbClr val="333333"/>
                </a:solidFill>
                <a:latin typeface="Poppins"/>
              </a:rPr>
              <a:t> </a:t>
            </a:r>
            <a:r>
              <a:rPr lang="pt-BR" sz="1400" dirty="0" smtClean="0">
                <a:solidFill>
                  <a:srgbClr val="333333"/>
                </a:solidFill>
                <a:latin typeface="Poppins"/>
              </a:rPr>
              <a:t>Livro impresso</a:t>
            </a:r>
            <a:r>
              <a:rPr lang="pt-BR" sz="1400" dirty="0">
                <a:solidFill>
                  <a:srgbClr val="333333"/>
                </a:solidFill>
                <a:latin typeface="Poppins"/>
              </a:rPr>
              <a:t> </a:t>
            </a:r>
            <a:endParaRPr lang="pt-BR" sz="1400" dirty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1571587" y="94653"/>
            <a:ext cx="3706344" cy="880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Gerenciamento de Projetos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611" y="2861899"/>
            <a:ext cx="3250429" cy="437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0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110627</TotalTime>
  <Words>6356</Words>
  <Application>Microsoft Office PowerPoint</Application>
  <PresentationFormat>Papel A4 (210 x 297 mm)</PresentationFormat>
  <Paragraphs>1509</Paragraphs>
  <Slides>73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73</vt:i4>
      </vt:variant>
    </vt:vector>
  </HeadingPairs>
  <TitlesOfParts>
    <vt:vector size="78" baseType="lpstr">
      <vt:lpstr>Arial</vt:lpstr>
      <vt:lpstr>Calibri</vt:lpstr>
      <vt:lpstr>inherit</vt:lpstr>
      <vt:lpstr>Poppins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Livro/Vídeo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Java</dc:title>
  <dc:creator>Estoque</dc:creator>
  <cp:lastModifiedBy>germany</cp:lastModifiedBy>
  <cp:revision>1869</cp:revision>
  <dcterms:created xsi:type="dcterms:W3CDTF">2017-12-01T19:46:48Z</dcterms:created>
  <dcterms:modified xsi:type="dcterms:W3CDTF">2021-04-19T08:47:13Z</dcterms:modified>
</cp:coreProperties>
</file>